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257" r:id="rId3"/>
    <p:sldId id="259" r:id="rId4"/>
    <p:sldId id="260" r:id="rId5"/>
    <p:sldId id="261" r:id="rId6"/>
    <p:sldId id="263" r:id="rId7"/>
    <p:sldId id="264" r:id="rId8"/>
    <p:sldId id="265" r:id="rId9"/>
    <p:sldId id="267" r:id="rId10"/>
    <p:sldId id="268" r:id="rId11"/>
    <p:sldId id="269" r:id="rId12"/>
    <p:sldId id="271" r:id="rId13"/>
    <p:sldId id="272" r:id="rId14"/>
    <p:sldId id="273" r:id="rId15"/>
    <p:sldId id="275" r:id="rId16"/>
    <p:sldId id="276" r:id="rId17"/>
    <p:sldId id="277" r:id="rId18"/>
    <p:sldId id="279" r:id="rId19"/>
    <p:sldId id="280" r:id="rId20"/>
    <p:sldId id="281" r:id="rId21"/>
    <p:sldId id="283" r:id="rId22"/>
    <p:sldId id="284" r:id="rId23"/>
    <p:sldId id="285" r:id="rId24"/>
    <p:sldId id="288" r:id="rId25"/>
    <p:sldId id="289" r:id="rId26"/>
    <p:sldId id="290" r:id="rId27"/>
    <p:sldId id="292" r:id="rId28"/>
    <p:sldId id="293" r:id="rId29"/>
    <p:sldId id="294" r:id="rId30"/>
    <p:sldId id="296" r:id="rId31"/>
    <p:sldId id="297" r:id="rId32"/>
    <p:sldId id="298" r:id="rId33"/>
    <p:sldId id="300" r:id="rId34"/>
    <p:sldId id="301" r:id="rId35"/>
    <p:sldId id="302" r:id="rId36"/>
    <p:sldId id="304" r:id="rId37"/>
    <p:sldId id="305" r:id="rId38"/>
    <p:sldId id="306" r:id="rId39"/>
    <p:sldId id="308" r:id="rId40"/>
    <p:sldId id="309" r:id="rId41"/>
    <p:sldId id="310" r:id="rId42"/>
    <p:sldId id="312" r:id="rId43"/>
    <p:sldId id="313" r:id="rId44"/>
    <p:sldId id="314" r:id="rId45"/>
    <p:sldId id="316" r:id="rId46"/>
    <p:sldId id="317" r:id="rId47"/>
    <p:sldId id="318" r:id="rId48"/>
    <p:sldId id="320" r:id="rId49"/>
    <p:sldId id="340" r:id="rId50"/>
    <p:sldId id="322" r:id="rId51"/>
    <p:sldId id="324" r:id="rId52"/>
    <p:sldId id="325" r:id="rId53"/>
    <p:sldId id="326" r:id="rId54"/>
    <p:sldId id="328" r:id="rId55"/>
    <p:sldId id="329" r:id="rId56"/>
    <p:sldId id="330" r:id="rId57"/>
    <p:sldId id="333" r:id="rId58"/>
    <p:sldId id="334" r:id="rId59"/>
    <p:sldId id="335" r:id="rId60"/>
    <p:sldId id="337" r:id="rId61"/>
    <p:sldId id="338" r:id="rId62"/>
    <p:sldId id="339"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6" autoAdjust="0"/>
    <p:restoredTop sz="94451" autoAdjust="0"/>
  </p:normalViewPr>
  <p:slideViewPr>
    <p:cSldViewPr>
      <p:cViewPr varScale="1">
        <p:scale>
          <a:sx n="105" d="100"/>
          <a:sy n="105" d="100"/>
        </p:scale>
        <p:origin x="108" y="32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oreilly.com/catalog/csb/chapter/ch03.html" TargetMode="External"/><Relationship Id="rId2" Type="http://schemas.openxmlformats.org/officeDocument/2006/relationships/hyperlink" Target="http://en.wikipedia.org/wiki/Access_control_lis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Most_significant_b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Process_stat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books.org/wiki/Introduction_to_Software_Engineering/Print_vers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bg.wikipedia.org/wiki/%D0%9A%D0%BE%D0%BC%D0%BF%D1%80%D0%B5%D1%81%D0%B8%D1%80%D0%B0%D0%BD%D0%B5_%D0%BD%D0%B0_%D0%B4%D0%B0%D0%BD%D0%BD%D0%B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en.wikipedia.org/wiki/Rich_Text_Forma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RGB_color_model" TargetMode="External"/><Relationship Id="rId2" Type="http://schemas.openxmlformats.org/officeDocument/2006/relationships/hyperlink" Target="http://bg.wikipedia.org/wiki/RGB" TargetMode="External"/><Relationship Id="rId1" Type="http://schemas.openxmlformats.org/officeDocument/2006/relationships/slideLayout" Target="../slideLayouts/slideLayout2.xml"/><Relationship Id="rId4" Type="http://schemas.openxmlformats.org/officeDocument/2006/relationships/hyperlink" Target="http://www.w3schools.com/cssref/css_colors.as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Database" TargetMode="External"/><Relationship Id="rId2" Type="http://schemas.openxmlformats.org/officeDocument/2006/relationships/hyperlink" Target="http://en.wikipedia.org/wiki/Types_of_DBM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bg.wikipedia.org/wiki/%D0%91%D0%B8%D1%82_(%D0%B8%D0%BD%D1%84%D0%BE%D1%80%D0%BC%D0%B0%D1%82%D0%B8%D0%BA%D0%B0)" TargetMode="External"/><Relationship Id="rId2" Type="http://schemas.openxmlformats.org/officeDocument/2006/relationships/hyperlink" Target="http://bg.wikipedia.org/wiki/&#1041;&#1072;&#1081;&#109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bg.wikipedia.org/wiki/RS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bg.wikipedia.org/wiki/%D0%A2%D0%B2%D1%8A%D1%80%D0%B4%D0%BE%D1%82%D0%B5%D0%BB%D0%B5%D0%BD_%D0%B4%D0%B8%D1%81%D0%B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office.microsoft.com/en-nz/powerpoint-help/10-tips-to-enhance-presentations-HA001188725.aspx"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Streaming_media" TargetMode="External"/><Relationship Id="rId2" Type="http://schemas.openxmlformats.org/officeDocument/2006/relationships/hyperlink" Target="http://en.wikipedia.org/wiki/Stream_process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bg.wikipedia.org/wiki/IP_%D0%B0%D0%B4%D1%80%D0%B5%D1%8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en.wikipedia.org/wiki/Integrated_Services_Digital_Networ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bg.wikipedia.org/wiki/MIME" TargetMode="External"/><Relationship Id="rId2" Type="http://schemas.openxmlformats.org/officeDocument/2006/relationships/hyperlink" Target="http://bg.wikipedia.org/wiki/ASCII"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0.jpeg"/><Relationship Id="rId4" Type="http://schemas.openxmlformats.org/officeDocument/2006/relationships/image" Target="../media/image7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en.wikipedia.org/wiki/Comparison_of_web_browser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bg.wikipedia.org/wiki/HTML" TargetMode="External"/><Relationship Id="rId2" Type="http://schemas.openxmlformats.org/officeDocument/2006/relationships/hyperlink" Target="http://www.w3schools.com/tags/tag_img.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bg.wikipedia.org/wiki/JavaScript"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Vaporwar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 Virginia Woolf</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dirty="0"/>
              <a:t>Списъците за контрол на достъпа са списъци от потребители и групи с техните специфични права. </a:t>
            </a:r>
            <a:r>
              <a:rPr lang="ru-RU" dirty="0" smtClean="0"/>
              <a:t>Те </a:t>
            </a:r>
            <a:r>
              <a:rPr lang="ru-RU" dirty="0"/>
              <a:t>предлагат по-гъвкав начин за осигуряване на контрол на достъпа по усмотрение. </a:t>
            </a:r>
            <a:r>
              <a:rPr lang="ru-RU" dirty="0" smtClean="0"/>
              <a:t>Имп</a:t>
            </a:r>
            <a:r>
              <a:rPr lang="bg-BG" dirty="0"/>
              <a:t>л</a:t>
            </a:r>
            <a:r>
              <a:rPr lang="ru-RU" dirty="0" smtClean="0"/>
              <a:t>ементират </a:t>
            </a:r>
            <a:r>
              <a:rPr lang="ru-RU" dirty="0"/>
              <a:t>се различно на различните системи</a:t>
            </a:r>
            <a:r>
              <a:rPr lang="ru-RU" dirty="0" smtClean="0"/>
              <a:t>.</a:t>
            </a:r>
            <a:endParaRPr lang="en-US" dirty="0" smtClean="0"/>
          </a:p>
          <a:p>
            <a:r>
              <a:rPr lang="en-US" sz="3000" dirty="0">
                <a:hlinkClick r:id="rId2"/>
              </a:rPr>
              <a:t>http://en.wikipedia.org/wiki/Access_control_list</a:t>
            </a:r>
            <a:endParaRPr lang="ru-RU" sz="3000" dirty="0" smtClean="0"/>
          </a:p>
          <a:p>
            <a:r>
              <a:rPr lang="en-US" sz="3000" dirty="0">
                <a:hlinkClick r:id="rId3"/>
              </a:rPr>
              <a:t>http://oreilly.com/catalog/csb/chapter/ch03.html</a:t>
            </a: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4. </a:t>
            </a:r>
            <a:r>
              <a:rPr lang="ru-RU" b="0" dirty="0" smtClean="0">
                <a:effectLst/>
              </a:rPr>
              <a:t>Какво </a:t>
            </a:r>
            <a:r>
              <a:rPr lang="ru-RU" b="0" dirty="0">
                <a:effectLst/>
              </a:rPr>
              <a:t>е Най-старшият бит (MSB</a:t>
            </a:r>
            <a:r>
              <a:rPr lang="ru-RU" b="0" dirty="0" smtClean="0">
                <a:effectLst/>
              </a:rPr>
              <a:t>)</a:t>
            </a:r>
            <a:r>
              <a:rPr lang="en-US" b="0" dirty="0" smtClean="0">
                <a:effectLst/>
              </a:rPr>
              <a:t>?</a:t>
            </a:r>
            <a:endParaRPr lang="en-US" dirty="0" smtClean="0"/>
          </a:p>
          <a:p>
            <a:pPr marL="871538" lvl="1" indent="-514350">
              <a:buFont typeface="+mj-lt"/>
              <a:buAutoNum type="alphaLcParenR"/>
            </a:pPr>
            <a:r>
              <a:rPr lang="ru-RU" sz="2800" dirty="0" smtClean="0"/>
              <a:t>Най-десния </a:t>
            </a:r>
            <a:r>
              <a:rPr lang="ru-RU" sz="2800" dirty="0"/>
              <a:t>бит в двоично число, който определя дали числото е положително или </a:t>
            </a:r>
            <a:r>
              <a:rPr lang="ru-RU" sz="2800" dirty="0" smtClean="0"/>
              <a:t>отрицателно</a:t>
            </a:r>
            <a:r>
              <a:rPr lang="en-US" sz="2800" dirty="0" smtClean="0"/>
              <a:t>.</a:t>
            </a:r>
          </a:p>
          <a:p>
            <a:pPr marL="871538" lvl="1" indent="-514350">
              <a:buFont typeface="+mj-lt"/>
              <a:buAutoNum type="alphaLcParenR"/>
            </a:pPr>
            <a:r>
              <a:rPr lang="ru-RU" sz="2800" b="0" dirty="0">
                <a:effectLst/>
              </a:rPr>
              <a:t>Имагинерен бит, който се взима предвид при конвертиране от една бройна система в </a:t>
            </a:r>
            <a:r>
              <a:rPr lang="ru-RU" sz="2800" b="0" dirty="0" smtClean="0">
                <a:effectLst/>
              </a:rPr>
              <a:t>друга</a:t>
            </a:r>
            <a:r>
              <a:rPr lang="en-US" sz="2800" b="0" dirty="0" smtClean="0">
                <a:effectLst/>
              </a:rPr>
              <a:t>.</a:t>
            </a:r>
          </a:p>
          <a:p>
            <a:pPr marL="871538" lvl="1" indent="-514350">
              <a:buFont typeface="+mj-lt"/>
              <a:buAutoNum type="alphaLcParenR"/>
            </a:pPr>
            <a:r>
              <a:rPr lang="ru-RU" sz="2800" b="0" dirty="0">
                <a:effectLst/>
              </a:rPr>
              <a:t>Това е най-големия бит в серия от двоични числа, разположен отляво на </a:t>
            </a:r>
            <a:r>
              <a:rPr lang="ru-RU" sz="2800" b="0" dirty="0" smtClean="0">
                <a:effectLst/>
              </a:rPr>
              <a:t>поредицата</a:t>
            </a:r>
            <a:r>
              <a:rPr lang="en-US" sz="2800" b="0" dirty="0" smtClean="0">
                <a:effectLst/>
              </a:rPr>
              <a:t>.</a:t>
            </a:r>
          </a:p>
          <a:p>
            <a:pPr marL="871538" lvl="1" indent="-514350">
              <a:buFont typeface="+mj-lt"/>
              <a:buAutoNum type="alphaLcParenR"/>
            </a:pPr>
            <a:r>
              <a:rPr lang="ru-RU" sz="2800" b="0" dirty="0">
                <a:effectLst/>
              </a:rPr>
              <a:t>Най-важният бит в число, без който компютърът не може да прочете </a:t>
            </a:r>
            <a:r>
              <a:rPr lang="ru-RU" sz="2800" b="0" dirty="0" smtClean="0">
                <a:effectLst/>
              </a:rPr>
              <a:t>числото</a:t>
            </a:r>
            <a:r>
              <a:rPr lang="en-US" sz="2800" b="0" dirty="0" smtClean="0">
                <a:effectLst/>
              </a:rPr>
              <a:t>.</a:t>
            </a:r>
            <a:endParaRPr lang="ru-RU" sz="2800" dirty="0"/>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4114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В MSB може да съответства на знак на двоично число, "1" което означава отрицателно и "0", което означава положителено</a:t>
            </a:r>
            <a:r>
              <a:rPr lang="ru-RU" b="0" dirty="0" smtClean="0">
                <a:effectLst/>
              </a:rPr>
              <a:t>.</a:t>
            </a:r>
            <a:endParaRPr lang="en-US" b="0" dirty="0" smtClean="0">
              <a:effectLst/>
            </a:endParaRPr>
          </a:p>
          <a:p>
            <a:r>
              <a:rPr lang="en-US" dirty="0">
                <a:effectLst/>
                <a:hlinkClick r:id="rId2"/>
              </a:rPr>
              <a:t>http://en.wikipedia.org/wiki/Most_significant_bit</a:t>
            </a:r>
            <a:endParaRPr lang="ru-RU"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5. </a:t>
            </a:r>
            <a:r>
              <a:rPr lang="ru-RU" dirty="0" smtClean="0"/>
              <a:t>Кое </a:t>
            </a:r>
            <a:r>
              <a:rPr lang="ru-RU" dirty="0"/>
              <a:t>не е състояние на процес в операционната система?</a:t>
            </a:r>
            <a:endParaRPr lang="en-US" dirty="0" smtClean="0"/>
          </a:p>
          <a:p>
            <a:pPr marL="871538" lvl="1" indent="-514350">
              <a:buFont typeface="+mj-lt"/>
              <a:buAutoNum type="alphaLcParenR"/>
            </a:pPr>
            <a:r>
              <a:rPr lang="en-US" b="0" dirty="0">
                <a:effectLst/>
              </a:rPr>
              <a:t>Ready</a:t>
            </a:r>
            <a:endParaRPr lang="en-US" dirty="0" smtClean="0"/>
          </a:p>
          <a:p>
            <a:pPr marL="871538" lvl="1" indent="-514350">
              <a:buFont typeface="+mj-lt"/>
              <a:buAutoNum type="alphaLcParenR"/>
            </a:pPr>
            <a:r>
              <a:rPr lang="en-US" b="0" dirty="0" smtClean="0">
                <a:effectLst/>
              </a:rPr>
              <a:t>Prioritized</a:t>
            </a:r>
            <a:endParaRPr lang="en-US" dirty="0" smtClean="0"/>
          </a:p>
          <a:p>
            <a:pPr marL="871538" lvl="1" indent="-514350">
              <a:buFont typeface="+mj-lt"/>
              <a:buAutoNum type="alphaLcParenR"/>
            </a:pPr>
            <a:r>
              <a:rPr lang="en-US" b="0" dirty="0" smtClean="0">
                <a:effectLst/>
              </a:rPr>
              <a:t>Blocked</a:t>
            </a:r>
            <a:endParaRPr lang="en-US" dirty="0" smtClean="0"/>
          </a:p>
          <a:p>
            <a:pPr marL="871538" lvl="1" indent="-514350">
              <a:buFont typeface="+mj-lt"/>
              <a:buAutoNum type="alphaLcParenR"/>
            </a:pPr>
            <a:r>
              <a:rPr lang="en-US" b="0" dirty="0">
                <a:effectLst/>
              </a:rPr>
              <a:t>Running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Основни състояние на процесите в операционната система са Ready/ Waiting, Running, и Blocked.</a:t>
            </a:r>
            <a:endParaRPr lang="en-US" dirty="0" smtClean="0"/>
          </a:p>
          <a:p>
            <a:r>
              <a:rPr lang="en-US" dirty="0">
                <a:hlinkClick r:id="rId2"/>
              </a:rPr>
              <a:t>http://en.wikipedia.org/wiki/Process_state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6. The software engineering environment (SEE) </a:t>
            </a:r>
            <a:r>
              <a:rPr lang="ru-RU" dirty="0" smtClean="0"/>
              <a:t>се състои от кое от следните</a:t>
            </a:r>
            <a:r>
              <a:rPr lang="en-US" dirty="0" smtClean="0"/>
              <a:t>?</a:t>
            </a:r>
          </a:p>
          <a:p>
            <a:pPr marL="871538" lvl="1" indent="-514350">
              <a:buFont typeface="+mj-lt"/>
              <a:buAutoNum type="alphaLcParenR"/>
            </a:pPr>
            <a:r>
              <a:rPr lang="bg-BG" dirty="0" smtClean="0"/>
              <a:t>Потребители</a:t>
            </a:r>
            <a:endParaRPr lang="en-US" dirty="0" smtClean="0"/>
          </a:p>
          <a:p>
            <a:pPr marL="871538" lvl="1" indent="-514350">
              <a:buFont typeface="+mj-lt"/>
              <a:buAutoNum type="alphaLcParenR"/>
            </a:pPr>
            <a:r>
              <a:rPr lang="bg-BG" dirty="0" smtClean="0"/>
              <a:t>Хардуерни платформи</a:t>
            </a:r>
            <a:endParaRPr lang="en-US" dirty="0" smtClean="0"/>
          </a:p>
          <a:p>
            <a:pPr marL="871538" lvl="1" indent="-514350">
              <a:buFont typeface="+mj-lt"/>
              <a:buAutoNum type="alphaLcParenR"/>
            </a:pPr>
            <a:r>
              <a:rPr lang="bg-BG" dirty="0" smtClean="0"/>
              <a:t>Софтуерни инструменти и среди</a:t>
            </a:r>
            <a:endParaRPr lang="en-US" dirty="0" smtClean="0"/>
          </a:p>
          <a:p>
            <a:pPr marL="871538" lvl="1" indent="-514350">
              <a:buFont typeface="+mj-lt"/>
              <a:buAutoNum type="alphaLcParenR"/>
            </a:pPr>
            <a:r>
              <a:rPr lang="bg-BG" dirty="0" smtClean="0"/>
              <a:t>И двете </a:t>
            </a:r>
            <a:r>
              <a:rPr lang="en-US" dirty="0" smtClean="0"/>
              <a:t>b) </a:t>
            </a:r>
            <a:r>
              <a:rPr lang="bg-BG" dirty="0" smtClean="0"/>
              <a:t>и </a:t>
            </a:r>
            <a:r>
              <a:rPr lang="en-US" dirty="0" smtClean="0"/>
              <a: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51435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sz="2800" dirty="0"/>
              <a:t>Software engineering </a:t>
            </a:r>
            <a:r>
              <a:rPr lang="en-US" sz="2800" dirty="0" smtClean="0"/>
              <a:t>environment </a:t>
            </a:r>
            <a:r>
              <a:rPr lang="bg-BG" sz="2800" dirty="0"/>
              <a:t> </a:t>
            </a:r>
            <a:r>
              <a:rPr lang="bg-BG" sz="2800" dirty="0" smtClean="0"/>
              <a:t>задължително трябва да използва хардуер на който да се оперира както и </a:t>
            </a:r>
            <a:r>
              <a:rPr lang="en-US" sz="2800" dirty="0" smtClean="0"/>
              <a:t>IDE</a:t>
            </a:r>
            <a:r>
              <a:rPr lang="bg-BG" sz="2800" dirty="0" smtClean="0"/>
              <a:t> или Интегрирана среда за разработка.</a:t>
            </a:r>
          </a:p>
          <a:p>
            <a:r>
              <a:rPr lang="ru-RU" sz="2800" dirty="0"/>
              <a:t>Една интегрирана среда за разработка (IDE), известна също и като интегрирана среда за проектиране или интегрирана среда за отстраняване на грешки е софтуерно приложение, което предоставя цялостни съоръжения за компютърни програмисти за разработка на софтуер</a:t>
            </a:r>
            <a:r>
              <a:rPr lang="ru-RU" sz="2800" dirty="0" smtClean="0"/>
              <a:t>.</a:t>
            </a:r>
          </a:p>
          <a:p>
            <a:pPr marL="282575" lvl="1" indent="-282575">
              <a:buClr>
                <a:schemeClr val="accent5">
                  <a:lumMod val="40000"/>
                  <a:lumOff val="60000"/>
                </a:schemeClr>
              </a:buClr>
              <a:buSzPct val="70000"/>
              <a:buFont typeface="Wingdings 2" pitchFamily="18" charset="2"/>
              <a:buChar char=""/>
              <a:tabLst>
                <a:tab pos="282575" algn="l"/>
              </a:tabLst>
            </a:pPr>
            <a:r>
              <a:rPr lang="en-US" sz="2800" dirty="0">
                <a:hlinkClick r:id="rId2"/>
              </a:rPr>
              <a:t>http://</a:t>
            </a:r>
            <a:r>
              <a:rPr lang="en-US" sz="2800" dirty="0" smtClean="0">
                <a:hlinkClick r:id="rId2"/>
              </a:rPr>
              <a:t>en.wikibooks.org/wiki/Introduction_to_Software_Engineering/Print_version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7. </a:t>
            </a:r>
            <a:r>
              <a:rPr lang="ru-RU" dirty="0" smtClean="0"/>
              <a:t>Кой </a:t>
            </a:r>
            <a:r>
              <a:rPr lang="ru-RU" dirty="0"/>
              <a:t>от посочените по-долу методи за компресия е със загуба? </a:t>
            </a:r>
          </a:p>
          <a:p>
            <a:pPr marL="871538" lvl="1" indent="-514350">
              <a:buFont typeface="+mj-lt"/>
              <a:buAutoNum type="alphaLcParenR"/>
            </a:pPr>
            <a:r>
              <a:rPr lang="en-US" b="0" dirty="0">
                <a:effectLst/>
              </a:rPr>
              <a:t>Run-length </a:t>
            </a:r>
            <a:r>
              <a:rPr lang="en-US" b="0" dirty="0" smtClean="0">
                <a:effectLst/>
              </a:rPr>
              <a:t>coding</a:t>
            </a:r>
            <a:endParaRPr lang="en-US" dirty="0" smtClean="0"/>
          </a:p>
          <a:p>
            <a:pPr marL="871538" lvl="1" indent="-514350">
              <a:buFont typeface="+mj-lt"/>
              <a:buAutoNum type="alphaLcParenR"/>
            </a:pPr>
            <a:r>
              <a:rPr lang="en-US" b="0" dirty="0">
                <a:effectLst/>
              </a:rPr>
              <a:t>Dictionary </a:t>
            </a:r>
            <a:r>
              <a:rPr lang="en-US" b="0" dirty="0" smtClean="0">
                <a:effectLst/>
              </a:rPr>
              <a:t>coding</a:t>
            </a:r>
            <a:endParaRPr lang="en-US" dirty="0" smtClean="0"/>
          </a:p>
          <a:p>
            <a:pPr marL="871538" lvl="1" indent="-514350">
              <a:buFont typeface="+mj-lt"/>
              <a:buAutoNum type="alphaLcParenR"/>
            </a:pPr>
            <a:r>
              <a:rPr lang="en-US" b="0" dirty="0">
                <a:effectLst/>
              </a:rPr>
              <a:t>Arithmetic </a:t>
            </a:r>
            <a:r>
              <a:rPr lang="en-US" b="0" dirty="0" smtClean="0">
                <a:effectLst/>
              </a:rPr>
              <a:t>coding</a:t>
            </a:r>
            <a:endParaRPr lang="en-US" dirty="0"/>
          </a:p>
          <a:p>
            <a:pPr marL="871538" lvl="1" indent="-514350">
              <a:buFont typeface="+mj-lt"/>
              <a:buAutoNum type="alphaLcParenR"/>
            </a:pPr>
            <a:r>
              <a:rPr lang="en-US" b="0" dirty="0">
                <a:effectLst/>
              </a:rPr>
              <a:t>Predictive </a:t>
            </a:r>
            <a:r>
              <a:rPr lang="en-US" b="0" dirty="0" smtClean="0">
                <a:effectLst/>
              </a:rPr>
              <a:t>coding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sz="2800" b="0" dirty="0">
                <a:effectLst/>
              </a:rPr>
              <a:t>Този тип кодиране ( predictive coding) е статистически техника за компресиране на информация, базирана на контекстно моделиране и предсказание. Кодирането с частично съвпадение използва набор от предхождащи символи в некомпресирания символен поток, за да предскаже какъв е следващия символ в потока.</a:t>
            </a:r>
            <a:endParaRPr lang="en-US" sz="2800" dirty="0" smtClean="0"/>
          </a:p>
          <a:p>
            <a:r>
              <a:rPr lang="en-US" dirty="0" smtClean="0">
                <a:hlinkClick r:id="rId2"/>
              </a:rPr>
              <a:t>http://bg.wikipedia.org/wiki/</a:t>
            </a:r>
            <a:r>
              <a:rPr lang="bg-BG" dirty="0" smtClean="0">
                <a:hlinkClick r:id="rId2"/>
              </a:rPr>
              <a:t>Компресиране на данни</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100725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8. </a:t>
            </a:r>
            <a:r>
              <a:rPr lang="ru-RU" dirty="0" smtClean="0"/>
              <a:t>Кой </a:t>
            </a:r>
            <a:r>
              <a:rPr lang="ru-RU" dirty="0"/>
              <a:t>от тези формати на изображения НЕ се поддържа от RTF редактор?</a:t>
            </a:r>
            <a:endParaRPr lang="en-US" dirty="0" smtClean="0"/>
          </a:p>
          <a:p>
            <a:pPr marL="871538" lvl="1" indent="-514350">
              <a:buFont typeface="+mj-lt"/>
              <a:buAutoNum type="alphaLcParenR"/>
            </a:pPr>
            <a:r>
              <a:rPr lang="en-US" b="0" dirty="0" smtClean="0">
                <a:effectLst/>
              </a:rPr>
              <a:t>PNG</a:t>
            </a:r>
            <a:endParaRPr lang="en-US" dirty="0" smtClean="0"/>
          </a:p>
          <a:p>
            <a:pPr marL="871538" lvl="1" indent="-514350">
              <a:buFont typeface="+mj-lt"/>
              <a:buAutoNum type="alphaLcParenR"/>
            </a:pPr>
            <a:r>
              <a:rPr lang="en-US" b="0" dirty="0" smtClean="0">
                <a:effectLst/>
              </a:rPr>
              <a:t>WMF</a:t>
            </a:r>
            <a:endParaRPr lang="en-US" dirty="0" smtClean="0"/>
          </a:p>
          <a:p>
            <a:pPr marL="871538" lvl="1" indent="-514350">
              <a:buFont typeface="+mj-lt"/>
              <a:buAutoNum type="alphaLcParenR"/>
            </a:pPr>
            <a:r>
              <a:rPr lang="en-US" b="0" dirty="0" smtClean="0">
                <a:effectLst/>
              </a:rPr>
              <a:t>BMP</a:t>
            </a:r>
            <a:endParaRPr lang="bg-BG" b="0" dirty="0" smtClean="0">
              <a:effectLst/>
            </a:endParaRPr>
          </a:p>
          <a:p>
            <a:pPr marL="871538" lvl="1" indent="-514350">
              <a:buFont typeface="+mj-lt"/>
              <a:buAutoNum type="alphaLcParenR"/>
            </a:pPr>
            <a:r>
              <a:rPr lang="en-US" b="0" dirty="0">
                <a:effectLst/>
              </a:rPr>
              <a:t>JPG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334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sz="2400" b="0" dirty="0">
                <a:effectLst/>
              </a:rPr>
              <a:t>Софтуерите, които създават RTF файлове поддържат JPG, PNG и WMF формати на изображенията. Когато се вмъкне различно изображение (като например BMP файл), софтуерът го конвертира към един от поддържаните типове или изобщо не го вмъква. За да се създаде възможност за оптимална поддръжка, някои RTF софтуери запазват две версии на един и същи файл – едната от тях е във формат, който се поддържа от RTF (ако оригиналът е неподдържан, той се конвертира към PNG или JPG), а другата е в WMF формат (Windows Metafile), който се запазва без никаква компресия на данните. Този метод обаче значително увеличава размера на изходния файл</a:t>
            </a:r>
            <a:r>
              <a:rPr lang="ru-RU" sz="2400" b="0" dirty="0" smtClean="0">
                <a:effectLst/>
              </a:rPr>
              <a:t>.</a:t>
            </a:r>
          </a:p>
          <a:p>
            <a:r>
              <a:rPr lang="en-US" sz="2800" dirty="0" smtClean="0">
                <a:hlinkClick r:id="rId2"/>
              </a:rPr>
              <a:t>http</a:t>
            </a:r>
            <a:r>
              <a:rPr lang="en-US" sz="2800" dirty="0">
                <a:hlinkClick r:id="rId2"/>
              </a:rPr>
              <a:t>://en.wikipedia.org/wiki/Rich_Text_Format</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9. </a:t>
            </a:r>
            <a:r>
              <a:rPr lang="ru-RU" dirty="0" smtClean="0"/>
              <a:t>В </a:t>
            </a:r>
            <a:r>
              <a:rPr lang="ru-RU" dirty="0"/>
              <a:t>палитрата RGB, кое от следните отговаря на цвета червено</a:t>
            </a:r>
            <a:r>
              <a:rPr lang="ru-RU" dirty="0" smtClean="0"/>
              <a:t>?</a:t>
            </a:r>
            <a:endParaRPr lang="en-US" dirty="0" smtClean="0"/>
          </a:p>
          <a:p>
            <a:pPr marL="871538" lvl="1" indent="-514350">
              <a:buFont typeface="+mj-lt"/>
              <a:buAutoNum type="alphaLcParenR"/>
            </a:pPr>
            <a:r>
              <a:rPr lang="en-US" dirty="0" smtClean="0"/>
              <a:t>0,255,0</a:t>
            </a:r>
          </a:p>
          <a:p>
            <a:pPr marL="871538" lvl="1" indent="-514350">
              <a:buFont typeface="+mj-lt"/>
              <a:buAutoNum type="alphaLcParenR"/>
            </a:pPr>
            <a:r>
              <a:rPr lang="en-US" dirty="0" smtClean="0"/>
              <a:t>255,0,0</a:t>
            </a:r>
          </a:p>
          <a:p>
            <a:pPr marL="871538" lvl="1" indent="-514350">
              <a:buFont typeface="+mj-lt"/>
              <a:buAutoNum type="alphaLcParenR"/>
            </a:pPr>
            <a:r>
              <a:rPr lang="en-US" dirty="0" smtClean="0"/>
              <a:t>255,255,0</a:t>
            </a:r>
            <a:endParaRPr lang="bg-BG" dirty="0" smtClean="0"/>
          </a:p>
          <a:p>
            <a:pPr marL="871538" lvl="1" indent="-514350">
              <a:buFont typeface="+mj-lt"/>
              <a:buAutoNum type="alphaLcParenR"/>
            </a:pPr>
            <a:r>
              <a:rPr lang="en-US" dirty="0" smtClean="0"/>
              <a:t>0,0,255</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5334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sz="2400" dirty="0"/>
              <a:t>Този въпрос може да има различни вариации :White, blue, green, Black.RGB Палитрата се </a:t>
            </a:r>
            <a:r>
              <a:rPr lang="ru-RU" sz="2400" dirty="0" smtClean="0"/>
              <a:t>разделя </a:t>
            </a:r>
            <a:r>
              <a:rPr lang="ru-RU" sz="2400" dirty="0"/>
              <a:t>на 3 цвята червено (red), зелено (green), синьо(blue). Като стойностите на тези цветове </a:t>
            </a:r>
            <a:r>
              <a:rPr lang="ru-RU" sz="2400" dirty="0" smtClean="0"/>
              <a:t>са </a:t>
            </a:r>
            <a:r>
              <a:rPr lang="ru-RU" sz="2400" dirty="0"/>
              <a:t>от 0 до 255. Когато всичките стойности да 0 –ли това означава, че липсват цветове или </a:t>
            </a:r>
            <a:r>
              <a:rPr lang="ru-RU" sz="2400" dirty="0" smtClean="0"/>
              <a:t>цвета </a:t>
            </a:r>
            <a:r>
              <a:rPr lang="ru-RU" sz="2400" dirty="0"/>
              <a:t>е черен.Аналогично на това, ако всички стойности са 255 цвета е бял. Първия диапзон(0 </a:t>
            </a:r>
            <a:r>
              <a:rPr lang="ru-RU" sz="2400" dirty="0" smtClean="0"/>
              <a:t>– </a:t>
            </a:r>
            <a:r>
              <a:rPr lang="ru-RU" sz="2400" dirty="0"/>
              <a:t>255) се отнася за червения цвят, втория диапазон се отнася за зеления цвят, а третия за синия </a:t>
            </a:r>
            <a:r>
              <a:rPr lang="ru-RU" sz="2400" dirty="0" smtClean="0"/>
              <a:t>цвят</a:t>
            </a:r>
            <a:r>
              <a:rPr lang="ru-RU" sz="2400" dirty="0"/>
              <a:t>.</a:t>
            </a:r>
            <a:endParaRPr lang="en-US" sz="2400" dirty="0" smtClean="0"/>
          </a:p>
          <a:p>
            <a:r>
              <a:rPr lang="en-US" sz="2400" dirty="0" smtClean="0">
                <a:hlinkClick r:id="rId2"/>
              </a:rPr>
              <a:t>http://bg.wikipedia.org/wiki/RGB </a:t>
            </a:r>
            <a:r>
              <a:rPr lang="bg-BG" sz="2400" dirty="0" smtClean="0">
                <a:hlinkClick r:id="rId2"/>
              </a:rPr>
              <a:t>цветове</a:t>
            </a:r>
            <a:endParaRPr lang="bg-BG" sz="2400" dirty="0" smtClean="0"/>
          </a:p>
          <a:p>
            <a:r>
              <a:rPr lang="en-US" sz="2400" dirty="0">
                <a:hlinkClick r:id="rId3"/>
              </a:rPr>
              <a:t>http://</a:t>
            </a:r>
            <a:r>
              <a:rPr lang="en-US" sz="2400" dirty="0" smtClean="0">
                <a:hlinkClick r:id="rId3"/>
              </a:rPr>
              <a:t>en.wikipedia.org/wiki/RGB_color_model</a:t>
            </a:r>
            <a:endParaRPr lang="bg-BG" sz="2400" dirty="0" smtClean="0"/>
          </a:p>
          <a:p>
            <a:r>
              <a:rPr lang="en-US" sz="2400" dirty="0">
                <a:hlinkClick r:id="rId4"/>
              </a:rPr>
              <a:t>http://www.w3schools.com/cssref/css_colors.asp</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bg-BG" dirty="0" smtClean="0"/>
              <a:t>Бази от данни</a:t>
            </a:r>
            <a:endParaRPr lang="en-US" dirty="0"/>
          </a:p>
        </p:txBody>
      </p:sp>
      <p:sp>
        <p:nvSpPr>
          <p:cNvPr id="3" name="Subtitle 2"/>
          <p:cNvSpPr>
            <a:spLocks noGrp="1"/>
          </p:cNvSpPr>
          <p:nvPr>
            <p:ph type="subTitle" idx="1"/>
          </p:nvPr>
        </p:nvSpPr>
        <p:spPr>
          <a:xfrm>
            <a:off x="609600" y="5710324"/>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1. </a:t>
            </a:r>
            <a:r>
              <a:rPr lang="ru-RU" b="0" dirty="0" smtClean="0">
                <a:effectLst/>
              </a:rPr>
              <a:t>Какво </a:t>
            </a:r>
            <a:r>
              <a:rPr lang="ru-RU" b="0" dirty="0">
                <a:effectLst/>
              </a:rPr>
              <a:t>стои зад абревиатурата SSD, в компютърния </a:t>
            </a:r>
            <a:r>
              <a:rPr lang="ru-RU" b="0" dirty="0" smtClean="0">
                <a:effectLst/>
              </a:rPr>
              <a:t>хардуер</a:t>
            </a:r>
            <a:r>
              <a:rPr lang="en-US" b="0" dirty="0">
                <a:effectLst/>
              </a:rPr>
              <a:t>?</a:t>
            </a:r>
            <a:endParaRPr lang="en-US" dirty="0" smtClean="0"/>
          </a:p>
          <a:p>
            <a:pPr marL="871538" lvl="1" indent="-514350">
              <a:buFont typeface="+mj-lt"/>
              <a:buAutoNum type="alphaLcParenR"/>
            </a:pPr>
            <a:r>
              <a:rPr lang="en-US" b="0" dirty="0">
                <a:effectLst/>
              </a:rPr>
              <a:t>Super Speed </a:t>
            </a:r>
            <a:r>
              <a:rPr lang="en-US" b="0" dirty="0" smtClean="0">
                <a:effectLst/>
              </a:rPr>
              <a:t>Drive</a:t>
            </a:r>
          </a:p>
          <a:p>
            <a:pPr marL="871538" lvl="1" indent="-514350">
              <a:buFont typeface="+mj-lt"/>
              <a:buAutoNum type="alphaLcParenR"/>
            </a:pPr>
            <a:r>
              <a:rPr lang="en-US" b="0" dirty="0" smtClean="0">
                <a:effectLst/>
              </a:rPr>
              <a:t>Slow </a:t>
            </a:r>
            <a:r>
              <a:rPr lang="en-US" b="0" dirty="0">
                <a:effectLst/>
              </a:rPr>
              <a:t>System </a:t>
            </a:r>
            <a:r>
              <a:rPr lang="en-US" b="0" dirty="0" smtClean="0">
                <a:effectLst/>
              </a:rPr>
              <a:t>Desktop</a:t>
            </a:r>
          </a:p>
          <a:p>
            <a:pPr marL="871538" lvl="1" indent="-514350">
              <a:buFont typeface="+mj-lt"/>
              <a:buAutoNum type="alphaLcParenR"/>
            </a:pPr>
            <a:r>
              <a:rPr lang="en-US" b="0" dirty="0">
                <a:effectLst/>
              </a:rPr>
              <a:t>Solid State </a:t>
            </a:r>
            <a:r>
              <a:rPr lang="en-US" b="0" dirty="0" smtClean="0">
                <a:effectLst/>
              </a:rPr>
              <a:t>Drive</a:t>
            </a:r>
          </a:p>
          <a:p>
            <a:pPr marL="871538" lvl="1" indent="-514350">
              <a:buFont typeface="+mj-lt"/>
              <a:buAutoNum type="alphaLcParenR"/>
            </a:pPr>
            <a:r>
              <a:rPr lang="en-US" b="0" dirty="0">
                <a:effectLst/>
              </a:rPr>
              <a:t>Safe System Diagnostics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10. </a:t>
            </a:r>
            <a:r>
              <a:rPr lang="ru-RU" dirty="0" smtClean="0"/>
              <a:t>Кое </a:t>
            </a:r>
            <a:r>
              <a:rPr lang="ru-RU" dirty="0"/>
              <a:t>от посочените не е функция на DBMS</a:t>
            </a:r>
            <a:r>
              <a:rPr lang="ru-RU" dirty="0" smtClean="0"/>
              <a:t>?</a:t>
            </a:r>
            <a:endParaRPr lang="en-US" dirty="0" smtClean="0"/>
          </a:p>
          <a:p>
            <a:pPr marL="871538" lvl="1" indent="-514350">
              <a:buFont typeface="+mj-lt"/>
              <a:buAutoNum type="alphaLcParenR"/>
            </a:pPr>
            <a:r>
              <a:rPr lang="en-US" sz="3200" b="0" dirty="0">
                <a:effectLst/>
              </a:rPr>
              <a:t>Creating and processing </a:t>
            </a:r>
            <a:r>
              <a:rPr lang="en-US" sz="3200" b="0" dirty="0" smtClean="0">
                <a:effectLst/>
              </a:rPr>
              <a:t>forms</a:t>
            </a:r>
            <a:endParaRPr lang="en-US" sz="3200" dirty="0" smtClean="0"/>
          </a:p>
          <a:p>
            <a:pPr marL="871538" lvl="1" indent="-514350">
              <a:buFont typeface="+mj-lt"/>
              <a:buAutoNum type="alphaLcParenR"/>
            </a:pPr>
            <a:r>
              <a:rPr lang="en-US" sz="3200" b="0" dirty="0">
                <a:effectLst/>
              </a:rPr>
              <a:t>Creating </a:t>
            </a:r>
            <a:r>
              <a:rPr lang="en-US" sz="3200" b="0" dirty="0" smtClean="0">
                <a:effectLst/>
              </a:rPr>
              <a:t>databases</a:t>
            </a:r>
            <a:endParaRPr lang="en-US" sz="3200" dirty="0" smtClean="0"/>
          </a:p>
          <a:p>
            <a:pPr marL="871538" lvl="1" indent="-514350">
              <a:buFont typeface="+mj-lt"/>
              <a:buAutoNum type="alphaLcParenR"/>
            </a:pPr>
            <a:r>
              <a:rPr lang="en-US" sz="3200" b="0" dirty="0">
                <a:effectLst/>
              </a:rPr>
              <a:t>SQL </a:t>
            </a:r>
            <a:r>
              <a:rPr lang="en-US" sz="3200" b="0" dirty="0" smtClean="0">
                <a:effectLst/>
              </a:rPr>
              <a:t>Processing</a:t>
            </a:r>
          </a:p>
          <a:p>
            <a:pPr marL="871538" lvl="1" indent="-514350">
              <a:buFont typeface="+mj-lt"/>
              <a:buAutoNum type="alphaLcParenR"/>
            </a:pPr>
            <a:r>
              <a:rPr lang="en-US" sz="3200" b="0" dirty="0">
                <a:effectLst/>
              </a:rPr>
              <a:t>Administrating </a:t>
            </a:r>
            <a:r>
              <a:rPr lang="en-US" sz="3200" b="0" dirty="0" smtClean="0">
                <a:effectLst/>
              </a:rPr>
              <a:t>databases</a:t>
            </a:r>
            <a:endParaRPr lang="en-US" sz="32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Oval 4"/>
          <p:cNvSpPr/>
          <p:nvPr/>
        </p:nvSpPr>
        <p:spPr>
          <a:xfrm>
            <a:off x="504825" y="2133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DBMS е съвкупност от софтуерни програми, който дават възможност да се зъдават и поддържат бази данни. Основната и цел е да предостави на потребителя процеси за дефиниране, създаване и манипулиране на база данни за най-различни софтуерни приложения</a:t>
            </a:r>
            <a:r>
              <a:rPr lang="ru-RU" b="0" dirty="0" smtClean="0">
                <a:effectLst/>
              </a:rPr>
              <a:t>.</a:t>
            </a:r>
            <a:endParaRPr lang="en-US" b="0" dirty="0" smtClean="0">
              <a:effectLst/>
            </a:endParaRPr>
          </a:p>
          <a:p>
            <a:r>
              <a:rPr lang="en-US" dirty="0">
                <a:hlinkClick r:id="rId2"/>
              </a:rPr>
              <a:t>http://</a:t>
            </a:r>
            <a:r>
              <a:rPr lang="en-US" dirty="0" smtClean="0">
                <a:hlinkClick r:id="rId2"/>
              </a:rPr>
              <a:t>en.wikipedia.org/wiki/Types_of_DBMS</a:t>
            </a:r>
            <a:endParaRPr lang="en-US" dirty="0" smtClean="0"/>
          </a:p>
          <a:p>
            <a:r>
              <a:rPr lang="en-US" dirty="0">
                <a:hlinkClick r:id="rId3"/>
              </a:rPr>
              <a:t>http://en.wikipedia.org/wiki/Database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054666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32770"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11. </a:t>
            </a:r>
            <a:r>
              <a:rPr lang="ru-RU" b="0" dirty="0" smtClean="0">
                <a:effectLst/>
              </a:rPr>
              <a:t>Каква </a:t>
            </a:r>
            <a:r>
              <a:rPr lang="ru-RU" b="0" dirty="0">
                <a:effectLst/>
              </a:rPr>
              <a:t>е разликата между Mb и MB?</a:t>
            </a:r>
            <a:endParaRPr lang="ru-RU" dirty="0">
              <a:effectLst/>
            </a:endParaRPr>
          </a:p>
          <a:p>
            <a:pPr marL="871538" lvl="1" indent="-514350">
              <a:buFont typeface="+mj-lt"/>
              <a:buAutoNum type="alphaLcParenR"/>
            </a:pPr>
            <a:r>
              <a:rPr lang="en-US" b="0" dirty="0">
                <a:effectLst/>
              </a:rPr>
              <a:t>Mb </a:t>
            </a:r>
            <a:r>
              <a:rPr lang="bg-BG" b="0" dirty="0">
                <a:effectLst/>
              </a:rPr>
              <a:t>е </a:t>
            </a:r>
            <a:r>
              <a:rPr lang="en-US" b="0" dirty="0">
                <a:effectLst/>
              </a:rPr>
              <a:t>megabit, MB </a:t>
            </a:r>
            <a:r>
              <a:rPr lang="bg-BG" b="0" dirty="0">
                <a:effectLst/>
              </a:rPr>
              <a:t>е </a:t>
            </a:r>
            <a:r>
              <a:rPr lang="en-US" b="0" dirty="0">
                <a:effectLst/>
              </a:rPr>
              <a:t>megabyte.</a:t>
            </a:r>
            <a:endParaRPr lang="en-US" dirty="0"/>
          </a:p>
          <a:p>
            <a:pPr marL="871538" lvl="1" indent="-514350">
              <a:buFont typeface="+mj-lt"/>
              <a:buAutoNum type="alphaLcParenR"/>
            </a:pPr>
            <a:r>
              <a:rPr lang="en-US" b="0" dirty="0" smtClean="0">
                <a:effectLst/>
              </a:rPr>
              <a:t>Mb </a:t>
            </a:r>
            <a:r>
              <a:rPr lang="bg-BG" b="0" dirty="0">
                <a:effectLst/>
              </a:rPr>
              <a:t>означава </a:t>
            </a:r>
            <a:r>
              <a:rPr lang="en-US" b="0" dirty="0">
                <a:effectLst/>
              </a:rPr>
              <a:t>Mega </a:t>
            </a:r>
            <a:r>
              <a:rPr lang="en-US" b="0" dirty="0" smtClean="0">
                <a:effectLst/>
              </a:rPr>
              <a:t>big</a:t>
            </a:r>
            <a:r>
              <a:rPr lang="en-US" b="0" dirty="0">
                <a:effectLst/>
              </a:rPr>
              <a:t>, MB </a:t>
            </a:r>
            <a:r>
              <a:rPr lang="bg-BG" b="0" dirty="0">
                <a:effectLst/>
              </a:rPr>
              <a:t>са инициали</a:t>
            </a:r>
            <a:r>
              <a:rPr lang="bg-BG" b="0" dirty="0" smtClean="0">
                <a:effectLst/>
              </a:rPr>
              <a:t>.</a:t>
            </a:r>
            <a:endParaRPr lang="en-US" b="0" dirty="0" smtClean="0">
              <a:effectLst/>
            </a:endParaRPr>
          </a:p>
          <a:p>
            <a:pPr marL="871538" lvl="1" indent="-514350">
              <a:buFont typeface="+mj-lt"/>
              <a:buAutoNum type="alphaLcParenR"/>
            </a:pPr>
            <a:r>
              <a:rPr lang="bg-BG" b="0" dirty="0">
                <a:effectLst/>
              </a:rPr>
              <a:t>Няма разлика</a:t>
            </a:r>
            <a:r>
              <a:rPr lang="en-US" b="0" dirty="0" smtClean="0">
                <a:effectLst/>
              </a:rPr>
              <a:t>.</a:t>
            </a:r>
            <a:endParaRPr lang="en-US" dirty="0" smtClean="0"/>
          </a:p>
          <a:p>
            <a:pPr marL="871538" lvl="1" indent="-514350">
              <a:buFont typeface="+mj-lt"/>
              <a:buAutoNum type="alphaLcParenR"/>
            </a:pPr>
            <a:r>
              <a:rPr lang="en-US" b="0" dirty="0">
                <a:effectLst/>
              </a:rPr>
              <a:t>Mb </a:t>
            </a:r>
            <a:r>
              <a:rPr lang="bg-BG" b="0" dirty="0">
                <a:effectLst/>
              </a:rPr>
              <a:t>е </a:t>
            </a:r>
            <a:r>
              <a:rPr lang="en-US" b="0" dirty="0">
                <a:effectLst/>
              </a:rPr>
              <a:t>megabyte, MB </a:t>
            </a:r>
            <a:r>
              <a:rPr lang="bg-BG" b="0" dirty="0">
                <a:effectLst/>
              </a:rPr>
              <a:t>е </a:t>
            </a:r>
            <a:r>
              <a:rPr lang="en-US" b="0" dirty="0">
                <a:effectLst/>
              </a:rPr>
              <a:t>megabit</a:t>
            </a:r>
            <a:r>
              <a:rPr lang="en-US" b="0" dirty="0" smtClean="0">
                <a:effectLst/>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523875"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b="0" dirty="0" smtClean="0">
                <a:effectLst/>
              </a:rPr>
              <a:t>Един байт</a:t>
            </a:r>
            <a:r>
              <a:rPr lang="en-US" b="0" dirty="0" smtClean="0">
                <a:effectLst/>
              </a:rPr>
              <a:t> </a:t>
            </a:r>
            <a:r>
              <a:rPr lang="bg-BG" b="0" dirty="0" smtClean="0">
                <a:effectLst/>
              </a:rPr>
              <a:t>съдържа 8 бита.</a:t>
            </a:r>
            <a:r>
              <a:rPr lang="ru-RU" b="0" dirty="0" smtClean="0">
                <a:effectLst/>
              </a:rPr>
              <a:t> </a:t>
            </a:r>
            <a:r>
              <a:rPr lang="ru-RU" b="0" dirty="0">
                <a:effectLst/>
              </a:rPr>
              <a:t>Б</a:t>
            </a:r>
            <a:r>
              <a:rPr lang="ru-RU" b="0" dirty="0" smtClean="0">
                <a:effectLst/>
              </a:rPr>
              <a:t>ит </a:t>
            </a:r>
            <a:r>
              <a:rPr lang="ru-RU" b="0" dirty="0">
                <a:effectLst/>
              </a:rPr>
              <a:t>се </a:t>
            </a:r>
            <a:r>
              <a:rPr lang="ru-RU" b="0" dirty="0" smtClean="0">
                <a:effectLst/>
              </a:rPr>
              <a:t>означава с </a:t>
            </a:r>
            <a:r>
              <a:rPr lang="ru-RU" b="0" dirty="0">
                <a:effectLst/>
              </a:rPr>
              <a:t>малка буква, докато байт се бележи с голяма. Това важи и за Kb(KB), Mb(MB), Gb(GB), Tb(TB) и т.н. Например скорост на интернет се мери в битове, докато устройства за памет се мерят в байтове.</a:t>
            </a:r>
            <a:endParaRPr lang="en-US" dirty="0" smtClean="0"/>
          </a:p>
          <a:p>
            <a:r>
              <a:rPr lang="en-US" dirty="0" smtClean="0">
                <a:hlinkClick r:id="rId2"/>
              </a:rPr>
              <a:t>http://bg.wikipedia.org/wiki/</a:t>
            </a:r>
            <a:r>
              <a:rPr lang="bg-BG" dirty="0" smtClean="0">
                <a:hlinkClick r:id="rId2"/>
              </a:rPr>
              <a:t>Байт</a:t>
            </a:r>
            <a:endParaRPr lang="bg-BG" dirty="0" smtClean="0"/>
          </a:p>
          <a:p>
            <a:r>
              <a:rPr lang="en-US" sz="2800" dirty="0" smtClean="0">
                <a:hlinkClick r:id="rId3"/>
              </a:rPr>
              <a:t>http://bg.wikipedia.org/wiki/</a:t>
            </a:r>
            <a:r>
              <a:rPr lang="bg-BG" sz="2800" dirty="0" smtClean="0">
                <a:hlinkClick r:id="rId3"/>
              </a:rPr>
              <a:t>Бит</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27042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3" name="Subtitle 2"/>
          <p:cNvSpPr>
            <a:spLocks noGrp="1"/>
          </p:cNvSpPr>
          <p:nvPr>
            <p:ph type="subTitle" idx="1"/>
          </p:nvPr>
        </p:nvSpPr>
        <p:spPr>
          <a:xfrm>
            <a:off x="609600" y="4912520"/>
            <a:ext cx="7924800" cy="1564480"/>
          </a:xfrm>
        </p:spPr>
        <p:txBody>
          <a:bodyPr/>
          <a:lstStyle/>
          <a:p>
            <a:r>
              <a:rPr lang="bg-BG" dirty="0" smtClean="0"/>
              <a:t>Симетрични </a:t>
            </a:r>
            <a:r>
              <a:rPr lang="bg-BG" smtClean="0"/>
              <a:t>и асиметрични </a:t>
            </a:r>
            <a:r>
              <a:rPr lang="bg-BG" dirty="0" smtClean="0"/>
              <a:t>кодиращи алгоритми, криптографско хеширане, електронен подпис, цифрови сертификати</a:t>
            </a:r>
            <a:endParaRPr lang="en-US" dirty="0"/>
          </a:p>
        </p:txBody>
      </p:sp>
      <p:pic>
        <p:nvPicPr>
          <p:cNvPr id="33794"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12. </a:t>
            </a:r>
            <a:r>
              <a:rPr lang="ru-RU" b="0" dirty="0" smtClean="0">
                <a:effectLst/>
              </a:rPr>
              <a:t>Кой </a:t>
            </a:r>
            <a:r>
              <a:rPr lang="ru-RU" b="0" dirty="0">
                <a:effectLst/>
              </a:rPr>
              <a:t>от следните криптографски алгоритми използва различни ключове за криптиране и декриптиране</a:t>
            </a:r>
            <a:r>
              <a:rPr lang="ru-RU" b="0" dirty="0" smtClean="0">
                <a:effectLst/>
              </a:rPr>
              <a:t>?</a:t>
            </a:r>
            <a:endParaRPr lang="en-US" dirty="0" smtClean="0"/>
          </a:p>
          <a:p>
            <a:pPr marL="871538" lvl="1" indent="-514350">
              <a:buFont typeface="+mj-lt"/>
              <a:buAutoNum type="alphaLcParenR"/>
            </a:pPr>
            <a:r>
              <a:rPr lang="en-US" b="0" dirty="0" smtClean="0">
                <a:effectLst/>
              </a:rPr>
              <a:t>Blowfish</a:t>
            </a:r>
            <a:endParaRPr lang="en-US" dirty="0" smtClean="0"/>
          </a:p>
          <a:p>
            <a:pPr marL="871538" lvl="1" indent="-514350">
              <a:buFont typeface="+mj-lt"/>
              <a:buAutoNum type="alphaLcParenR"/>
            </a:pPr>
            <a:r>
              <a:rPr lang="en-US" b="0" dirty="0" smtClean="0">
                <a:effectLst/>
              </a:rPr>
              <a:t>AES</a:t>
            </a:r>
            <a:endParaRPr lang="en-US" dirty="0" smtClean="0"/>
          </a:p>
          <a:p>
            <a:pPr marL="871538" lvl="1" indent="-514350">
              <a:buFont typeface="+mj-lt"/>
              <a:buAutoNum type="alphaLcParenR"/>
            </a:pPr>
            <a:r>
              <a:rPr lang="en-US" b="0" dirty="0" smtClean="0">
                <a:effectLst/>
              </a:rPr>
              <a:t>RSA</a:t>
            </a:r>
            <a:endParaRPr lang="bg-BG" b="0" dirty="0" smtClean="0">
              <a:effectLst/>
            </a:endParaRPr>
          </a:p>
          <a:p>
            <a:pPr marL="871538" lvl="1" indent="-514350">
              <a:buFont typeface="+mj-lt"/>
              <a:buAutoNum type="alphaLcParenR"/>
            </a:pPr>
            <a:r>
              <a:rPr lang="bg-BG" b="0" dirty="0" smtClean="0">
                <a:effectLst/>
              </a:rPr>
              <a:t>Никой </a:t>
            </a:r>
            <a:r>
              <a:rPr lang="bg-BG" b="0" dirty="0">
                <a:effectLst/>
              </a:rPr>
              <a:t>от посочените</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5334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58013">
            <a:off x="5174120" y="3996591"/>
            <a:ext cx="3276600" cy="2174121"/>
          </a:xfrm>
          <a:prstGeom prst="rect">
            <a:avLst/>
          </a:prstGeom>
          <a:effectLst>
            <a:softEdge rad="31750"/>
          </a:effectLst>
        </p:spPr>
      </p:pic>
    </p:spTree>
    <p:extLst>
      <p:ext uri="{BB962C8B-B14F-4D97-AF65-F5344CB8AC3E}">
        <p14:creationId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sz="2800" b="0" dirty="0">
                <a:effectLst/>
              </a:rPr>
              <a:t>RSA е алгоритъм за криптиране, при който се използват различни ключове за криптиране и декриптиране. Наименованието идва от фамилните имена на създателите му (Rivest, Shamir и Adleman). Той предоставя процедура за подписване на електронен документ и за проверка на автентичността на подписа. Ключът за криптиране е с дължина от 512 до 1024 бита.</a:t>
            </a:r>
            <a:endParaRPr lang="ru-RU" sz="2800" dirty="0">
              <a:effectLst/>
            </a:endParaRPr>
          </a:p>
          <a:p>
            <a:r>
              <a:rPr lang="en-US" sz="3000" dirty="0">
                <a:hlinkClick r:id="rId2"/>
              </a:rPr>
              <a:t>http://bg.wikipedia.org/wiki/RSA</a:t>
            </a: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1482029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3"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13. </a:t>
            </a:r>
            <a:r>
              <a:rPr lang="ru-RU" dirty="0" smtClean="0"/>
              <a:t>Коя </a:t>
            </a:r>
            <a:r>
              <a:rPr lang="ru-RU" dirty="0"/>
              <a:t>от посочените техники се счита за техника за успешна презентация</a:t>
            </a:r>
            <a:r>
              <a:rPr lang="ru-RU" dirty="0" smtClean="0"/>
              <a:t>?</a:t>
            </a:r>
            <a:endParaRPr lang="en-US" dirty="0" smtClean="0"/>
          </a:p>
          <a:p>
            <a:pPr marL="871538" lvl="1" indent="-514350">
              <a:buFont typeface="+mj-lt"/>
              <a:buAutoNum type="alphaLcParenR"/>
            </a:pPr>
            <a:r>
              <a:rPr lang="ru-RU" dirty="0"/>
              <a:t>Изчитане на всичко, което е показано на екрана</a:t>
            </a:r>
            <a:r>
              <a:rPr lang="ru-RU" dirty="0" smtClean="0"/>
              <a:t>.</a:t>
            </a:r>
            <a:endParaRPr lang="en-US" dirty="0" smtClean="0"/>
          </a:p>
          <a:p>
            <a:pPr marL="871538" lvl="1" indent="-514350">
              <a:buFont typeface="+mj-lt"/>
              <a:buAutoNum type="alphaLcParenR"/>
            </a:pPr>
            <a:r>
              <a:rPr lang="ru-RU" dirty="0"/>
              <a:t>Показване на прекалено много детайли и числа</a:t>
            </a:r>
            <a:r>
              <a:rPr lang="ru-RU" dirty="0" smtClean="0"/>
              <a:t>.</a:t>
            </a:r>
            <a:endParaRPr lang="en-US" dirty="0" smtClean="0"/>
          </a:p>
          <a:p>
            <a:pPr marL="871538" lvl="1" indent="-514350">
              <a:buFont typeface="+mj-lt"/>
              <a:buAutoNum type="alphaLcParenR"/>
            </a:pPr>
            <a:r>
              <a:rPr lang="ru-RU" dirty="0"/>
              <a:t>Изполване на графични елементи (снимки) за подчертаване на ключови точки</a:t>
            </a:r>
            <a:r>
              <a:rPr lang="ru-RU" dirty="0" smtClean="0"/>
              <a:t>.</a:t>
            </a:r>
          </a:p>
          <a:p>
            <a:pPr marL="871538" lvl="1" indent="-514350">
              <a:buFont typeface="+mj-lt"/>
              <a:buAutoNum type="alphaLcParenR"/>
            </a:pPr>
            <a:r>
              <a:rPr lang="ru-RU" dirty="0"/>
              <a:t>Използване на стандартен клипарт, ползван масово от всички.</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533400" y="4343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dirty="0"/>
              <a:t>SSD е устройство за памет, без движещи се механични </a:t>
            </a:r>
            <a:r>
              <a:rPr lang="ru-RU" dirty="0" smtClean="0"/>
              <a:t>компоненти, което </a:t>
            </a:r>
            <a:r>
              <a:rPr lang="ru-RU" dirty="0"/>
              <a:t>го прави тихо и устойчиво на удари. В сравнение с </a:t>
            </a:r>
            <a:r>
              <a:rPr lang="ru-RU" dirty="0" smtClean="0"/>
              <a:t>HDD-тата, има </a:t>
            </a:r>
            <a:r>
              <a:rPr lang="ru-RU" dirty="0"/>
              <a:t>много по кратко време за достъп и </a:t>
            </a:r>
            <a:r>
              <a:rPr lang="ru-RU" dirty="0" smtClean="0"/>
              <a:t>латентност.</a:t>
            </a:r>
          </a:p>
          <a:p>
            <a:r>
              <a:rPr lang="en-US" dirty="0" smtClean="0">
                <a:hlinkClick r:id="rId2"/>
              </a:rPr>
              <a:t>http://bg.wikipedia.org/wiki/</a:t>
            </a:r>
            <a:r>
              <a:rPr lang="bg-BG" dirty="0" smtClean="0">
                <a:hlinkClick r:id="rId2"/>
              </a:rPr>
              <a:t>Твърдотелен диск</a:t>
            </a:r>
            <a:endParaRPr lang="ru-RU"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19075" y="914400"/>
            <a:ext cx="8686800" cy="5791200"/>
          </a:xfrm>
        </p:spPr>
        <p:txBody>
          <a:bodyPr/>
          <a:lstStyle/>
          <a:p>
            <a:r>
              <a:rPr lang="ru-RU" dirty="0"/>
              <a:t>Пример: Ако съответната презентация съдържа няколко ключови точки, използването </a:t>
            </a:r>
            <a:r>
              <a:rPr lang="ru-RU" dirty="0" smtClean="0"/>
              <a:t>на </a:t>
            </a:r>
            <a:r>
              <a:rPr lang="ru-RU" dirty="0"/>
              <a:t>изображения може да бъде свързано с всяка от тях. Когато се ползват картинки в </a:t>
            </a:r>
            <a:r>
              <a:rPr lang="ru-RU" dirty="0" smtClean="0"/>
              <a:t>слайдовете се стимулира паметта, идеята става по-ясна, както и самата презентация по-лесна </a:t>
            </a:r>
            <a:r>
              <a:rPr lang="ru-RU" dirty="0"/>
              <a:t>за запомняне.</a:t>
            </a:r>
            <a:endParaRPr lang="en-US" dirty="0" smtClean="0"/>
          </a:p>
          <a:p>
            <a:pPr marL="357188" lvl="1" indent="0">
              <a:buNone/>
            </a:pPr>
            <a:r>
              <a:rPr lang="en-US" sz="2400" dirty="0">
                <a:hlinkClick r:id="rId2"/>
              </a:rPr>
              <a:t>http://office.microsoft.com/en-nz/powerpoint-help/10-tips-to-enhance-presentations-HA</a:t>
            </a:r>
            <a:r>
              <a:rPr lang="en-US" sz="2600" dirty="0">
                <a:hlinkClick r:id="rId2"/>
              </a:rPr>
              <a:t>001188725.aspx</a:t>
            </a:r>
            <a:endParaRPr lang="bg-BG"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25498787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bg-BG" dirty="0" smtClean="0"/>
              <a:t>Мултимедия</a:t>
            </a:r>
            <a:endParaRPr lang="en-US" dirty="0"/>
          </a:p>
        </p:txBody>
      </p:sp>
      <p:sp>
        <p:nvSpPr>
          <p:cNvPr id="3" name="Subtitle 2"/>
          <p:cNvSpPr>
            <a:spLocks noGrp="1"/>
          </p:cNvSpPr>
          <p:nvPr>
            <p:ph type="subTitle" idx="1"/>
          </p:nvPr>
        </p:nvSpPr>
        <p:spPr>
          <a:xfrm>
            <a:off x="609600" y="2143124"/>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36866"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14. </a:t>
            </a:r>
            <a:r>
              <a:rPr lang="ru-RU" b="0" dirty="0" smtClean="0">
                <a:effectLst/>
              </a:rPr>
              <a:t>Кое </a:t>
            </a:r>
            <a:r>
              <a:rPr lang="ru-RU" b="0" dirty="0">
                <a:effectLst/>
              </a:rPr>
              <a:t>от следните описва най-добре процеса на </a:t>
            </a:r>
            <a:r>
              <a:rPr lang="ru-RU" b="0" dirty="0" smtClean="0">
                <a:effectLst/>
              </a:rPr>
              <a:t>стрийминг</a:t>
            </a:r>
            <a:r>
              <a:rPr lang="ru-RU" b="0" dirty="0">
                <a:effectLst/>
              </a:rPr>
              <a:t>?</a:t>
            </a:r>
            <a:endParaRPr lang="en-US" dirty="0" smtClean="0"/>
          </a:p>
          <a:p>
            <a:pPr marL="871538" lvl="1" indent="-514350">
              <a:buFont typeface="+mj-lt"/>
              <a:buAutoNum type="alphaLcParenR"/>
            </a:pPr>
            <a:r>
              <a:rPr lang="bg-BG" sz="2800" b="0" dirty="0">
                <a:effectLst/>
              </a:rPr>
              <a:t>Възпроизвеждане на аудио файлове.</a:t>
            </a:r>
            <a:endParaRPr lang="bg-BG" sz="2800" dirty="0">
              <a:effectLst/>
            </a:endParaRPr>
          </a:p>
          <a:p>
            <a:pPr marL="871538" lvl="1" indent="-514350">
              <a:buFont typeface="+mj-lt"/>
              <a:buAutoNum type="alphaLcParenR"/>
            </a:pPr>
            <a:r>
              <a:rPr lang="ru-RU" sz="2800" b="0" dirty="0">
                <a:effectLst/>
              </a:rPr>
              <a:t>Забавянето възпроизвеждане на мултимедиен елемент, докато достатъчно данни са буферирани, така че елементът може да възпроизвежда без прекъсване</a:t>
            </a:r>
            <a:r>
              <a:rPr lang="ru-RU" sz="2800" b="0" dirty="0" smtClean="0">
                <a:effectLst/>
              </a:rPr>
              <a:t>.</a:t>
            </a:r>
          </a:p>
          <a:p>
            <a:pPr marL="871538" lvl="1" indent="-514350">
              <a:buFont typeface="+mj-lt"/>
              <a:buAutoNum type="alphaLcParenR"/>
            </a:pPr>
            <a:r>
              <a:rPr lang="ru-RU" sz="2800" b="0" dirty="0">
                <a:effectLst/>
              </a:rPr>
              <a:t>Съкращаване на времето за визуализация на уеб страница чрез оптимизиране на операциите</a:t>
            </a:r>
            <a:r>
              <a:rPr lang="ru-RU" sz="2800" b="0" dirty="0" smtClean="0">
                <a:effectLst/>
              </a:rPr>
              <a:t>.</a:t>
            </a:r>
          </a:p>
          <a:p>
            <a:pPr marL="871538" lvl="1" indent="-514350">
              <a:buFont typeface="+mj-lt"/>
              <a:buAutoNum type="alphaLcParenR"/>
            </a:pPr>
            <a:r>
              <a:rPr lang="ru-RU" sz="2800" b="0" dirty="0">
                <a:effectLst/>
              </a:rPr>
              <a:t>Изпращане на пакети към уеб сървър, така че да подобри производителността на сървъра.</a:t>
            </a:r>
            <a:endParaRPr lang="ru-RU" sz="2800" dirty="0">
              <a:effectLst/>
            </a:endParaRP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5334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Полезни - и характерни - приложения на концепцията за "стрийминг" са, например, дълги видео лекции проведени "онлайн" в Интернет. Едно от предимствата на тази презентация е, че тези лекции могат да бъдат наистина много дълги, въпреки че винаги могат да бъдат прекъснати или повтoрени на произволни места</a:t>
            </a:r>
            <a:r>
              <a:rPr lang="ru-RU" b="0" dirty="0" smtClean="0">
                <a:effectLst/>
              </a:rPr>
              <a:t>.</a:t>
            </a:r>
          </a:p>
          <a:p>
            <a:r>
              <a:rPr lang="en-US" sz="2600" b="0" u="sng" dirty="0">
                <a:solidFill>
                  <a:srgbClr val="1155CC"/>
                </a:solidFill>
                <a:effectLst/>
                <a:latin typeface="Arial"/>
                <a:hlinkClick r:id="rId2"/>
              </a:rPr>
              <a:t>http://</a:t>
            </a:r>
            <a:r>
              <a:rPr lang="en-US" sz="2600" b="0" u="sng" dirty="0" smtClean="0">
                <a:solidFill>
                  <a:srgbClr val="1155CC"/>
                </a:solidFill>
                <a:effectLst/>
                <a:latin typeface="Arial"/>
                <a:hlinkClick r:id="rId2"/>
              </a:rPr>
              <a:t>en.wikipedia.org/wiki/Stream_processing</a:t>
            </a:r>
            <a:endParaRPr lang="bg-BG" sz="2600" b="0" u="sng" dirty="0" smtClean="0">
              <a:solidFill>
                <a:srgbClr val="1155CC"/>
              </a:solidFill>
              <a:effectLst/>
              <a:latin typeface="Arial"/>
            </a:endParaRPr>
          </a:p>
          <a:p>
            <a:r>
              <a:rPr lang="en-US" sz="2400" b="0" u="sng" dirty="0">
                <a:solidFill>
                  <a:srgbClr val="1155CC"/>
                </a:solidFill>
                <a:effectLst/>
                <a:latin typeface="Arial"/>
                <a:hlinkClick r:id="rId3"/>
              </a:rPr>
              <a:t>http://en.wikipedia.org/wiki/Streaming_media</a:t>
            </a:r>
            <a:endParaRPr lang="bg-BG" sz="2400" dirty="0"/>
          </a:p>
          <a:p>
            <a:endParaRPr lang="en-US" sz="2600" b="0" dirty="0">
              <a:effectLst/>
            </a:endParaRPr>
          </a:p>
          <a:p>
            <a:endParaRPr lang="en-US" dirty="0" smtClean="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16672592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38914"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15. </a:t>
            </a:r>
            <a:r>
              <a:rPr lang="ru-RU" dirty="0" smtClean="0"/>
              <a:t>Кой </a:t>
            </a:r>
            <a:r>
              <a:rPr lang="ru-RU" dirty="0"/>
              <a:t>от посочените IP адреси е публичен</a:t>
            </a:r>
            <a:r>
              <a:rPr lang="ru-RU" dirty="0" smtClean="0"/>
              <a:t>?</a:t>
            </a:r>
            <a:endParaRPr lang="en-US" dirty="0" smtClean="0"/>
          </a:p>
          <a:p>
            <a:pPr marL="871538" lvl="1" indent="-514350">
              <a:buFont typeface="+mj-lt"/>
              <a:buAutoNum type="alphaLcParenR"/>
            </a:pPr>
            <a:r>
              <a:rPr lang="en-US" b="0" dirty="0" smtClean="0">
                <a:effectLst/>
              </a:rPr>
              <a:t>10.10.10.10</a:t>
            </a:r>
            <a:endParaRPr lang="en-US" dirty="0">
              <a:effectLst/>
            </a:endParaRPr>
          </a:p>
          <a:p>
            <a:pPr marL="871538" lvl="1" indent="-514350">
              <a:buFont typeface="+mj-lt"/>
              <a:buAutoNum type="alphaLcParenR"/>
            </a:pPr>
            <a:r>
              <a:rPr lang="en-US" b="0" dirty="0" smtClean="0">
                <a:effectLst/>
              </a:rPr>
              <a:t>192.168.168.168</a:t>
            </a:r>
            <a:endParaRPr lang="bg-BG" b="0" dirty="0" smtClean="0">
              <a:effectLst/>
            </a:endParaRPr>
          </a:p>
          <a:p>
            <a:pPr marL="871538" lvl="1" indent="-514350">
              <a:buFont typeface="+mj-lt"/>
              <a:buAutoNum type="alphaLcParenR"/>
            </a:pPr>
            <a:r>
              <a:rPr lang="en-US" b="0" dirty="0" smtClean="0">
                <a:effectLst/>
              </a:rPr>
              <a:t>4.2.2.2</a:t>
            </a:r>
            <a:endParaRPr lang="bg-BG" b="0" dirty="0" smtClean="0">
              <a:effectLst/>
            </a:endParaRPr>
          </a:p>
          <a:p>
            <a:pPr marL="871538" lvl="1" indent="-514350">
              <a:buFont typeface="+mj-lt"/>
              <a:buAutoNum type="alphaLcParenR"/>
            </a:pPr>
            <a:r>
              <a:rPr lang="en-US" b="0" dirty="0">
                <a:effectLst/>
              </a:rPr>
              <a:t> 172.16.16.16</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533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4.2.2.2 е валиден публичен IP адрес. В същност този адрес e добре познат DNS сървър, който често се използва от мрежови администратори с цел тестване на Lever 3 свързаност.</a:t>
            </a:r>
            <a:endParaRPr lang="ru-RU" dirty="0">
              <a:effectLst/>
            </a:endParaRPr>
          </a:p>
          <a:p>
            <a:r>
              <a:rPr lang="en-US" dirty="0" smtClean="0">
                <a:hlinkClick r:id="rId2"/>
              </a:rPr>
              <a:t>http://bg.wikipedia.org/wiki/IP </a:t>
            </a:r>
            <a:r>
              <a:rPr lang="bg-BG" dirty="0" smtClean="0">
                <a:hlinkClick r:id="rId2"/>
              </a:rPr>
              <a:t>адрес</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703483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3"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16</a:t>
            </a:r>
            <a:r>
              <a:rPr lang="en-US" dirty="0"/>
              <a:t>. </a:t>
            </a:r>
            <a:r>
              <a:rPr lang="bg-BG" dirty="0" smtClean="0"/>
              <a:t>Кое от следните може да бъде ползвано за достъп до интернет</a:t>
            </a:r>
            <a:r>
              <a:rPr lang="en-US" dirty="0" smtClean="0"/>
              <a:t>?</a:t>
            </a:r>
            <a:endParaRPr lang="bg-BG" dirty="0"/>
          </a:p>
          <a:p>
            <a:pPr marL="871538" lvl="1" indent="-514350">
              <a:buFont typeface="+mj-lt"/>
              <a:buAutoNum type="alphaLcParenR"/>
            </a:pPr>
            <a:r>
              <a:rPr lang="en-US" dirty="0"/>
              <a:t>PoP3</a:t>
            </a:r>
          </a:p>
          <a:p>
            <a:pPr marL="871538" lvl="1" indent="-514350">
              <a:buFont typeface="+mj-lt"/>
              <a:buAutoNum type="alphaLcParenR"/>
            </a:pPr>
            <a:r>
              <a:rPr lang="en-US" dirty="0"/>
              <a:t>SMTP</a:t>
            </a:r>
          </a:p>
          <a:p>
            <a:pPr marL="871538" lvl="1" indent="-514350">
              <a:buFont typeface="+mj-lt"/>
              <a:buAutoNum type="alphaLcParenR"/>
            </a:pPr>
            <a:r>
              <a:rPr lang="en-US" dirty="0"/>
              <a:t>ICQ</a:t>
            </a:r>
          </a:p>
          <a:p>
            <a:pPr marL="871538" lvl="1" indent="-514350">
              <a:buFont typeface="+mj-lt"/>
              <a:buAutoNum type="alphaLcParenR"/>
            </a:pPr>
            <a:r>
              <a:rPr lang="en-US" dirty="0"/>
              <a:t>ISDN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953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79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bg-BG" dirty="0"/>
          </a:p>
        </p:txBody>
      </p:sp>
      <p:sp>
        <p:nvSpPr>
          <p:cNvPr id="3" name="Content Placeholder 2"/>
          <p:cNvSpPr>
            <a:spLocks noGrp="1"/>
          </p:cNvSpPr>
          <p:nvPr>
            <p:ph idx="1"/>
          </p:nvPr>
        </p:nvSpPr>
        <p:spPr/>
        <p:txBody>
          <a:bodyPr/>
          <a:lstStyle/>
          <a:p>
            <a:pPr>
              <a:lnSpc>
                <a:spcPct val="100000"/>
              </a:lnSpc>
            </a:pPr>
            <a:r>
              <a:rPr lang="en-US" dirty="0"/>
              <a:t>ISDN (Integrated Services Digital Network) </a:t>
            </a:r>
            <a:r>
              <a:rPr lang="bg-BG" dirty="0" smtClean="0"/>
              <a:t>е</a:t>
            </a:r>
            <a:r>
              <a:rPr lang="en-US" dirty="0" smtClean="0"/>
              <a:t> </a:t>
            </a:r>
            <a:r>
              <a:rPr lang="bg-BG" dirty="0" smtClean="0"/>
              <a:t>група от протоколи за установяване и прекъсване на далечни канали за </a:t>
            </a:r>
            <a:r>
              <a:rPr lang="en-US" dirty="0" smtClean="0"/>
              <a:t>dial-up</a:t>
            </a:r>
            <a:r>
              <a:rPr lang="bg-BG" dirty="0" smtClean="0"/>
              <a:t> връзки. В някои</a:t>
            </a:r>
            <a:r>
              <a:rPr lang="en-US" dirty="0" smtClean="0"/>
              <a:t> </a:t>
            </a:r>
            <a:r>
              <a:rPr lang="bg-BG" dirty="0" smtClean="0"/>
              <a:t>страни</a:t>
            </a:r>
            <a:r>
              <a:rPr lang="en-US" dirty="0" smtClean="0"/>
              <a:t>, </a:t>
            </a:r>
            <a:r>
              <a:rPr lang="en-US" dirty="0"/>
              <a:t>ISDN </a:t>
            </a:r>
            <a:r>
              <a:rPr lang="bg-BG" dirty="0" smtClean="0"/>
              <a:t>е основен начин за интернет достъп, максималната възможна скорост е</a:t>
            </a:r>
            <a:r>
              <a:rPr lang="en-US" dirty="0" smtClean="0"/>
              <a:t> </a:t>
            </a:r>
            <a:r>
              <a:rPr lang="en-US" dirty="0"/>
              <a:t>128 </a:t>
            </a:r>
            <a:r>
              <a:rPr lang="en-US" dirty="0"/>
              <a:t>K</a:t>
            </a:r>
            <a:r>
              <a:rPr lang="en-US" dirty="0" smtClean="0"/>
              <a:t>bit </a:t>
            </a:r>
            <a:r>
              <a:rPr lang="en-US" dirty="0"/>
              <a:t>/ sec.</a:t>
            </a:r>
          </a:p>
          <a:p>
            <a:pPr>
              <a:lnSpc>
                <a:spcPct val="100000"/>
              </a:lnSpc>
            </a:pPr>
            <a:r>
              <a:rPr lang="en-US" sz="2400" dirty="0">
                <a:hlinkClick r:id="rId2"/>
              </a:rPr>
              <a:t>http://en.wikipedia.org/wiki/Integrated_Services_Digital_Network</a:t>
            </a:r>
            <a:endParaRPr lang="en-US" sz="2400" dirty="0"/>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3218599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bg-BG" dirty="0" smtClean="0"/>
              <a:t>Електронна комуникация</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0" indent="0">
              <a:buNone/>
            </a:pPr>
            <a:r>
              <a:rPr lang="en-US" dirty="0" smtClean="0"/>
              <a:t>17. </a:t>
            </a:r>
            <a:r>
              <a:rPr lang="bg-BG" dirty="0" smtClean="0"/>
              <a:t>Какво </a:t>
            </a:r>
            <a:r>
              <a:rPr lang="bg-BG" dirty="0"/>
              <a:t>означава абревиатурата </a:t>
            </a:r>
            <a:r>
              <a:rPr lang="en-US" dirty="0"/>
              <a:t>MIME?</a:t>
            </a:r>
            <a:endParaRPr lang="en-US" dirty="0" smtClean="0"/>
          </a:p>
          <a:p>
            <a:pPr marL="871538" lvl="1" indent="-514350">
              <a:buFont typeface="+mj-lt"/>
              <a:buAutoNum type="alphaLcParenR"/>
            </a:pPr>
            <a:r>
              <a:rPr lang="en-US" dirty="0"/>
              <a:t>Mail Internet Mail Exchange</a:t>
            </a:r>
            <a:endParaRPr lang="en-US" dirty="0" smtClean="0"/>
          </a:p>
          <a:p>
            <a:pPr marL="871538" lvl="1" indent="-514350">
              <a:buFont typeface="+mj-lt"/>
              <a:buAutoNum type="alphaLcParenR"/>
            </a:pPr>
            <a:r>
              <a:rPr lang="en-US" b="0" dirty="0">
                <a:effectLst/>
              </a:rPr>
              <a:t>Mail Interleave Method </a:t>
            </a:r>
            <a:r>
              <a:rPr lang="en-US" b="0" dirty="0" smtClean="0">
                <a:effectLst/>
              </a:rPr>
              <a:t>Exchange</a:t>
            </a:r>
            <a:endParaRPr lang="en-US" dirty="0" smtClean="0"/>
          </a:p>
          <a:p>
            <a:pPr marL="871538" lvl="1" indent="-514350">
              <a:buFont typeface="+mj-lt"/>
              <a:buAutoNum type="alphaLcParenR"/>
            </a:pPr>
            <a:r>
              <a:rPr lang="en-US" b="0" dirty="0">
                <a:effectLst/>
              </a:rPr>
              <a:t>Multipurpose Internet Mail </a:t>
            </a:r>
            <a:r>
              <a:rPr lang="en-US" b="0" dirty="0" smtClean="0">
                <a:effectLst/>
              </a:rPr>
              <a:t>Extensions</a:t>
            </a:r>
            <a:endParaRPr lang="en-US" dirty="0" smtClean="0"/>
          </a:p>
          <a:p>
            <a:pPr marL="871538" lvl="1" indent="-514350">
              <a:buFont typeface="+mj-lt"/>
              <a:buAutoNum type="alphaLcParenR"/>
            </a:pPr>
            <a:r>
              <a:rPr lang="en-US" b="0" dirty="0">
                <a:effectLst/>
              </a:rPr>
              <a:t>Multipurpose Interleave Mail Exchange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5" name="Oval 4"/>
          <p:cNvSpPr/>
          <p:nvPr/>
        </p:nvSpPr>
        <p:spPr>
          <a:xfrm>
            <a:off x="533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b="0" dirty="0">
                <a:effectLst/>
              </a:rPr>
              <a:t>Multipurpose Internet Mail Extensions (MIME) </a:t>
            </a:r>
            <a:r>
              <a:rPr lang="bg-BG" b="0" dirty="0">
                <a:effectLst/>
              </a:rPr>
              <a:t>е интернет стандарт който разширява имейл формата, така, че да бъдат поддържани: текст в набор от знаци, различни от </a:t>
            </a:r>
            <a:r>
              <a:rPr lang="en-US" b="0" dirty="0" smtClean="0">
                <a:effectLst/>
                <a:hlinkClick r:id="rId2"/>
              </a:rPr>
              <a:t>ASCII</a:t>
            </a:r>
            <a:r>
              <a:rPr lang="en-US" b="0" dirty="0" smtClean="0">
                <a:effectLst/>
              </a:rPr>
              <a:t> </a:t>
            </a:r>
            <a:r>
              <a:rPr lang="bg-BG" b="0" dirty="0">
                <a:effectLst/>
              </a:rPr>
              <a:t>таблицата; е-текстови прикачени файлове, тела на съобщенията с няколко части, зааглавия (</a:t>
            </a:r>
            <a:r>
              <a:rPr lang="en-US" b="0" dirty="0">
                <a:effectLst/>
              </a:rPr>
              <a:t>headers), </a:t>
            </a:r>
            <a:r>
              <a:rPr lang="bg-BG" b="0" dirty="0">
                <a:effectLst/>
              </a:rPr>
              <a:t>съдържащи символи извън </a:t>
            </a:r>
            <a:r>
              <a:rPr lang="en-US" b="0" dirty="0" smtClean="0">
                <a:effectLst/>
                <a:hlinkClick r:id="rId2"/>
              </a:rPr>
              <a:t>ASCII</a:t>
            </a:r>
            <a:r>
              <a:rPr lang="en-US" b="0" dirty="0" smtClean="0">
                <a:effectLst/>
              </a:rPr>
              <a:t> </a:t>
            </a:r>
            <a:r>
              <a:rPr lang="bg-BG" b="0" dirty="0">
                <a:effectLst/>
              </a:rPr>
              <a:t>таблицата</a:t>
            </a:r>
            <a:r>
              <a:rPr lang="bg-BG" b="0" dirty="0" smtClean="0">
                <a:effectLst/>
              </a:rPr>
              <a:t>.</a:t>
            </a:r>
          </a:p>
          <a:p>
            <a:r>
              <a:rPr lang="en-US" b="0" u="sng" dirty="0">
                <a:effectLst/>
                <a:hlinkClick r:id="rId3"/>
              </a:rPr>
              <a:t>http://bg.wikipedia.org/wiki/MIME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456842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48130"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0" indent="0">
              <a:buNone/>
            </a:pPr>
            <a:r>
              <a:rPr lang="en-US" b="0" dirty="0" smtClean="0">
                <a:effectLst/>
              </a:rPr>
              <a:t>18. </a:t>
            </a:r>
            <a:r>
              <a:rPr lang="ru-RU" b="0" dirty="0" smtClean="0">
                <a:effectLst/>
              </a:rPr>
              <a:t>Кой </a:t>
            </a:r>
            <a:r>
              <a:rPr lang="ru-RU" b="0" dirty="0">
                <a:effectLst/>
              </a:rPr>
              <a:t>от тези </a:t>
            </a:r>
            <a:r>
              <a:rPr lang="ru-RU" b="0" dirty="0" smtClean="0">
                <a:effectLst/>
              </a:rPr>
              <a:t>браузъри </a:t>
            </a:r>
            <a:r>
              <a:rPr lang="ru-RU" b="0" dirty="0">
                <a:effectLst/>
              </a:rPr>
              <a:t>поддържа имейл протокола</a:t>
            </a:r>
            <a:r>
              <a:rPr lang="ru-RU" b="0" dirty="0" smtClean="0">
                <a:effectLst/>
              </a:rPr>
              <a:t>?</a:t>
            </a:r>
            <a:endParaRPr lang="en-US" dirty="0" smtClean="0"/>
          </a:p>
          <a:p>
            <a:pPr marL="871538" lvl="1" indent="-514350">
              <a:buFont typeface="+mj-lt"/>
              <a:buAutoNum type="alphaLcParenR"/>
            </a:pPr>
            <a:r>
              <a:rPr lang="en-US" b="0" dirty="0" smtClean="0">
                <a:effectLst/>
              </a:rPr>
              <a:t>Google </a:t>
            </a:r>
            <a:r>
              <a:rPr lang="en-US" b="0" dirty="0">
                <a:effectLst/>
              </a:rPr>
              <a:t>Chrome</a:t>
            </a:r>
            <a:endParaRPr lang="en-US" b="0" dirty="0" smtClean="0"/>
          </a:p>
          <a:p>
            <a:pPr marL="871538" lvl="1" indent="-514350">
              <a:buFont typeface="+mj-lt"/>
              <a:buAutoNum type="alphaLcParenR"/>
            </a:pPr>
            <a:r>
              <a:rPr lang="en-US" b="0" dirty="0">
                <a:effectLst/>
              </a:rPr>
              <a:t>Internet </a:t>
            </a:r>
            <a:r>
              <a:rPr lang="en-US" b="0" dirty="0" smtClean="0">
                <a:effectLst/>
              </a:rPr>
              <a:t>Explorer</a:t>
            </a:r>
            <a:endParaRPr lang="en-US" b="0" dirty="0" smtClean="0"/>
          </a:p>
          <a:p>
            <a:pPr marL="871538" lvl="1" indent="-514350">
              <a:buFont typeface="+mj-lt"/>
              <a:buAutoNum type="alphaLcParenR"/>
            </a:pPr>
            <a:r>
              <a:rPr lang="en-US" b="0" dirty="0" smtClean="0">
                <a:effectLst/>
              </a:rPr>
              <a:t>Mozilla Firefox</a:t>
            </a:r>
          </a:p>
          <a:p>
            <a:pPr marL="871538" lvl="1" indent="-514350">
              <a:buFont typeface="+mj-lt"/>
              <a:buAutoNum type="alphaLcParenR"/>
            </a:pPr>
            <a:r>
              <a:rPr lang="en-US" b="0" dirty="0">
                <a:effectLst/>
              </a:rPr>
              <a:t>Opera</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bg-BG" sz="2800" b="0" dirty="0">
                <a:effectLst/>
              </a:rPr>
              <a:t>Повечето браузъри избягват подръжката на този протокол, тъй като това е запазено за съответните им имейл софтуери. </a:t>
            </a:r>
            <a:r>
              <a:rPr lang="en-US" sz="2800" b="0" dirty="0">
                <a:effectLst/>
              </a:rPr>
              <a:t>Google Chrome </a:t>
            </a:r>
            <a:r>
              <a:rPr lang="bg-BG" sz="2800" b="0" dirty="0">
                <a:effectLst/>
              </a:rPr>
              <a:t>има </a:t>
            </a:r>
            <a:r>
              <a:rPr lang="en-US" sz="2800" b="0" dirty="0">
                <a:effectLst/>
              </a:rPr>
              <a:t>Gmail Offline, Internet Explorer </a:t>
            </a:r>
            <a:r>
              <a:rPr lang="bg-BG" sz="2800" b="0" dirty="0">
                <a:effectLst/>
              </a:rPr>
              <a:t>има </a:t>
            </a:r>
            <a:r>
              <a:rPr lang="en-US" sz="2800" b="0" dirty="0">
                <a:effectLst/>
              </a:rPr>
              <a:t>Microsoft Outlook, Mozilla Firefox </a:t>
            </a:r>
            <a:r>
              <a:rPr lang="bg-BG" sz="2800" b="0" dirty="0">
                <a:effectLst/>
              </a:rPr>
              <a:t>се справя с </a:t>
            </a:r>
            <a:r>
              <a:rPr lang="en-US" sz="2800" b="0" dirty="0">
                <a:effectLst/>
              </a:rPr>
              <a:t>Mozilla Thunderbird. Opera </a:t>
            </a:r>
            <a:r>
              <a:rPr lang="bg-BG" sz="2800" b="0" dirty="0">
                <a:effectLst/>
              </a:rPr>
              <a:t>също има имейл клиент, които може да бъде свален, наречен </a:t>
            </a:r>
            <a:r>
              <a:rPr lang="en-US" sz="2800" b="0" dirty="0">
                <a:effectLst/>
              </a:rPr>
              <a:t>Opera Mail, </a:t>
            </a:r>
            <a:r>
              <a:rPr lang="bg-BG" sz="2800" b="0" dirty="0">
                <a:effectLst/>
              </a:rPr>
              <a:t>но също така поддържа имейл протокола в самия браузър</a:t>
            </a:r>
            <a:r>
              <a:rPr lang="bg-BG" sz="2800" b="0" dirty="0" smtClean="0">
                <a:effectLst/>
              </a:rPr>
              <a:t>.</a:t>
            </a:r>
            <a:endParaRPr lang="en-US" sz="2800" b="0" dirty="0" smtClean="0">
              <a:effectLst/>
            </a:endParaRPr>
          </a:p>
          <a:p>
            <a:r>
              <a:rPr lang="en-US" sz="2600" dirty="0">
                <a:hlinkClick r:id="rId2"/>
              </a:rPr>
              <a:t>http://en.wikipedia.org/wiki/Comparison_of_web_browsers</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791372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5120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0" indent="0">
              <a:buNone/>
            </a:pPr>
            <a:r>
              <a:rPr lang="en-US" dirty="0" smtClean="0"/>
              <a:t>19. </a:t>
            </a:r>
            <a:r>
              <a:rPr lang="ru-RU" dirty="0" smtClean="0"/>
              <a:t>Кое </a:t>
            </a:r>
            <a:r>
              <a:rPr lang="ru-RU" dirty="0"/>
              <a:t>от следните е вярно</a:t>
            </a:r>
            <a:r>
              <a:rPr lang="ru-RU" dirty="0" smtClean="0"/>
              <a:t>?</a:t>
            </a:r>
            <a:endParaRPr lang="en-US" dirty="0" smtClean="0"/>
          </a:p>
          <a:p>
            <a:pPr marL="871538" lvl="1" indent="-514350">
              <a:buFont typeface="+mj-lt"/>
              <a:buAutoNum type="alphaLcParenR"/>
            </a:pPr>
            <a:r>
              <a:rPr lang="en-US" dirty="0" smtClean="0"/>
              <a:t>&lt;</a:t>
            </a:r>
            <a:r>
              <a:rPr lang="en-US" dirty="0" err="1"/>
              <a:t>img</a:t>
            </a:r>
            <a:r>
              <a:rPr lang="en-US" dirty="0"/>
              <a:t> location=”” /&gt;</a:t>
            </a:r>
            <a:endParaRPr lang="en-US" dirty="0" smtClean="0"/>
          </a:p>
          <a:p>
            <a:pPr marL="871538" lvl="1" indent="-514350">
              <a:buFont typeface="+mj-lt"/>
              <a:buAutoNum type="alphaLcParenR"/>
            </a:pPr>
            <a:r>
              <a:rPr lang="en-US" dirty="0" smtClean="0"/>
              <a:t>&lt;</a:t>
            </a:r>
            <a:r>
              <a:rPr lang="en-US" dirty="0" err="1"/>
              <a:t>img</a:t>
            </a:r>
            <a:r>
              <a:rPr lang="en-US" dirty="0"/>
              <a:t> </a:t>
            </a:r>
            <a:r>
              <a:rPr lang="en-US" dirty="0" err="1"/>
              <a:t>src</a:t>
            </a:r>
            <a:r>
              <a:rPr lang="en-US" dirty="0"/>
              <a:t> = “” alt=”” /&gt;</a:t>
            </a:r>
            <a:endParaRPr lang="en-US" dirty="0" smtClean="0"/>
          </a:p>
          <a:p>
            <a:pPr marL="871538" lvl="1" indent="-514350">
              <a:buFont typeface="+mj-lt"/>
              <a:buAutoNum type="alphaLcParenR"/>
            </a:pPr>
            <a:r>
              <a:rPr lang="en-US" dirty="0"/>
              <a:t>&lt; image </a:t>
            </a:r>
            <a:r>
              <a:rPr lang="en-US" dirty="0" err="1"/>
              <a:t>src</a:t>
            </a:r>
            <a:r>
              <a:rPr lang="en-US" dirty="0"/>
              <a:t>=”” alt=””&gt;&lt;/image&gt;</a:t>
            </a:r>
            <a:endParaRPr lang="en-US" dirty="0" smtClean="0"/>
          </a:p>
          <a:p>
            <a:pPr marL="871538" lvl="1" indent="-514350">
              <a:buFont typeface="+mj-lt"/>
              <a:buAutoNum type="alphaLcParenR"/>
            </a:pPr>
            <a:r>
              <a:rPr lang="en-US" dirty="0"/>
              <a:t>&lt;</a:t>
            </a:r>
            <a:r>
              <a:rPr lang="en-US" dirty="0" err="1"/>
              <a:t>img</a:t>
            </a:r>
            <a:r>
              <a:rPr lang="en-US" dirty="0"/>
              <a:t> </a:t>
            </a:r>
            <a:r>
              <a:rPr lang="en-US" dirty="0" err="1"/>
              <a:t>src</a:t>
            </a:r>
            <a:r>
              <a:rPr lang="en-US" dirty="0"/>
              <a:t>=”” alt=””&gt;&lt;/</a:t>
            </a:r>
            <a:r>
              <a:rPr lang="en-US" dirty="0" err="1"/>
              <a:t>img</a:t>
            </a:r>
            <a:r>
              <a:rPr lang="en-US" dirty="0" smtClean="0"/>
              <a:t>&gt;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33400" y="2209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4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dirty="0" smtClean="0"/>
              <a:t>Таг-ът </a:t>
            </a:r>
            <a:r>
              <a:rPr lang="ru-RU" dirty="0"/>
              <a:t>&lt;</a:t>
            </a:r>
            <a:r>
              <a:rPr lang="ru-RU" dirty="0" smtClean="0"/>
              <a:t>img има </a:t>
            </a:r>
            <a:r>
              <a:rPr lang="ru-RU" dirty="0"/>
              <a:t>задължителен </a:t>
            </a:r>
            <a:r>
              <a:rPr lang="ru-RU" dirty="0" smtClean="0"/>
              <a:t>атрибут src</a:t>
            </a:r>
            <a:r>
              <a:rPr lang="ru-RU" dirty="0"/>
              <a:t>=””, който указва къде се намира </a:t>
            </a:r>
            <a:r>
              <a:rPr lang="ru-RU" dirty="0" smtClean="0"/>
              <a:t>изображението </a:t>
            </a:r>
            <a:r>
              <a:rPr lang="ru-RU" dirty="0"/>
              <a:t>и е препоръчително да се слага таг alt=””, който е текст, който ще се покаже при </a:t>
            </a:r>
            <a:r>
              <a:rPr lang="ru-RU" dirty="0" smtClean="0"/>
              <a:t>незареждането </a:t>
            </a:r>
            <a:r>
              <a:rPr lang="ru-RU" dirty="0"/>
              <a:t>на изображението . Също така този таг е самостоятелен и няма затварящ се таг</a:t>
            </a:r>
            <a:r>
              <a:rPr lang="ru-RU" dirty="0" smtClean="0"/>
              <a:t>.</a:t>
            </a:r>
            <a:endParaRPr lang="en-US" dirty="0" smtClean="0"/>
          </a:p>
          <a:p>
            <a:r>
              <a:rPr lang="en-US" sz="2800" dirty="0">
                <a:hlinkClick r:id="rId2"/>
              </a:rPr>
              <a:t>http://</a:t>
            </a:r>
            <a:r>
              <a:rPr lang="en-US" sz="2800" dirty="0" smtClean="0">
                <a:hlinkClick r:id="rId2"/>
              </a:rPr>
              <a:t>www.w3schools.com/tags/tag_img.asp</a:t>
            </a:r>
            <a:endParaRPr lang="bg-BG" sz="2800" dirty="0" smtClean="0"/>
          </a:p>
          <a:p>
            <a:r>
              <a:rPr lang="en-US" sz="2800" dirty="0">
                <a:hlinkClick r:id="rId3"/>
              </a:rPr>
              <a:t>http://bg.wikipedia.org/wiki/HTML</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12535543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809625"/>
            <a:ext cx="8686800" cy="5743575"/>
          </a:xfrm>
        </p:spPr>
        <p:txBody>
          <a:bodyPr/>
          <a:lstStyle/>
          <a:p>
            <a:r>
              <a:rPr lang="en-US" dirty="0" smtClean="0"/>
              <a:t>2. </a:t>
            </a:r>
            <a:r>
              <a:rPr lang="ru-RU" dirty="0" smtClean="0"/>
              <a:t>Кое </a:t>
            </a:r>
            <a:r>
              <a:rPr lang="ru-RU" dirty="0"/>
              <a:t>от следните твърдения е вярно за “Vaporware” </a:t>
            </a:r>
            <a:r>
              <a:rPr lang="ru-RU" dirty="0" smtClean="0"/>
              <a:t>?</a:t>
            </a:r>
            <a:endParaRPr lang="en-US" dirty="0" smtClean="0"/>
          </a:p>
          <a:p>
            <a:pPr marL="871538" lvl="1" indent="-514350">
              <a:buFont typeface="+mj-lt"/>
              <a:buAutoNum type="alphaLcParenR"/>
            </a:pPr>
            <a:r>
              <a:rPr lang="ru-RU" sz="2600" b="0" dirty="0">
                <a:effectLst/>
              </a:rPr>
              <a:t>Софтуер който е обществено оповестен, но никога не е излязъл (released), нито официално </a:t>
            </a:r>
            <a:r>
              <a:rPr lang="ru-RU" sz="2600" b="0" dirty="0" smtClean="0">
                <a:effectLst/>
              </a:rPr>
              <a:t>отменен</a:t>
            </a:r>
            <a:endParaRPr lang="en-US" sz="2600" dirty="0" smtClean="0"/>
          </a:p>
          <a:p>
            <a:pPr marL="871538" lvl="1" indent="-514350">
              <a:buFont typeface="+mj-lt"/>
              <a:buAutoNum type="alphaLcParenR"/>
            </a:pPr>
            <a:r>
              <a:rPr lang="ru-RU" sz="2600" b="0" dirty="0">
                <a:effectLst/>
              </a:rPr>
              <a:t>Софтуер който подсеща да бъде регистриран, чрез заплащане на </a:t>
            </a:r>
            <a:r>
              <a:rPr lang="ru-RU" sz="2600" b="0" dirty="0" smtClean="0">
                <a:effectLst/>
              </a:rPr>
              <a:t>сума</a:t>
            </a:r>
            <a:endParaRPr lang="en-US" sz="2600" dirty="0" smtClean="0"/>
          </a:p>
          <a:p>
            <a:pPr marL="871538" lvl="1" indent="-514350">
              <a:buFont typeface="+mj-lt"/>
              <a:buAutoNum type="alphaLcParenR"/>
            </a:pPr>
            <a:r>
              <a:rPr lang="ru-RU" sz="2600" b="0" dirty="0">
                <a:effectLst/>
              </a:rPr>
              <a:t>Софтуер или </a:t>
            </a:r>
            <a:r>
              <a:rPr lang="ru-RU" sz="2600" b="0" dirty="0" smtClean="0">
                <a:effectLst/>
              </a:rPr>
              <a:t>продукт</a:t>
            </a:r>
            <a:r>
              <a:rPr lang="en-US" sz="2600" b="0" dirty="0" smtClean="0">
                <a:effectLst/>
              </a:rPr>
              <a:t>,</a:t>
            </a:r>
            <a:r>
              <a:rPr lang="ru-RU" sz="2600" b="0" dirty="0" smtClean="0">
                <a:effectLst/>
              </a:rPr>
              <a:t> </a:t>
            </a:r>
            <a:r>
              <a:rPr lang="bg-BG" sz="2600" b="0" dirty="0" smtClean="0">
                <a:effectLst/>
              </a:rPr>
              <a:t>изоставен</a:t>
            </a:r>
            <a:r>
              <a:rPr lang="ru-RU" sz="2600" b="0" dirty="0" smtClean="0">
                <a:effectLst/>
              </a:rPr>
              <a:t> </a:t>
            </a:r>
            <a:r>
              <a:rPr lang="ru-RU" sz="2600" b="0" dirty="0">
                <a:effectLst/>
              </a:rPr>
              <a:t>от собственика или производителя си, за който няма налична поддръжка (support</a:t>
            </a:r>
            <a:r>
              <a:rPr lang="ru-RU" sz="2600" b="0" dirty="0" smtClean="0">
                <a:effectLst/>
              </a:rPr>
              <a:t>)</a:t>
            </a:r>
            <a:endParaRPr lang="en-US" sz="2600" b="0" dirty="0" smtClean="0">
              <a:effectLst/>
            </a:endParaRPr>
          </a:p>
          <a:p>
            <a:pPr marL="871538" lvl="1" indent="-514350">
              <a:buFont typeface="+mj-lt"/>
              <a:buAutoNum type="alphaLcParenR"/>
            </a:pPr>
            <a:r>
              <a:rPr lang="ru-RU" sz="2600" b="0" dirty="0">
                <a:effectLst/>
              </a:rPr>
              <a:t>Софтуер използван за получаване на достъп до частни компютърни системи.</a:t>
            </a:r>
            <a:endParaRPr lang="ru-RU" sz="2600" dirty="0">
              <a:effectLst/>
            </a:endParaRPr>
          </a:p>
          <a:p>
            <a:pPr marL="871538" lvl="1" indent="-514350">
              <a:buFont typeface="+mj-lt"/>
              <a:buAutoNum type="alphaLcParenR"/>
            </a:pPr>
            <a:endParaRPr lang="en-US" b="0" dirty="0" smtClean="0">
              <a:effectLst/>
            </a:endParaRP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533400" y="198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marL="0" indent="0">
              <a:buNone/>
            </a:pPr>
            <a:r>
              <a:rPr lang="en-US" dirty="0" smtClean="0"/>
              <a:t>20. JavaScript </a:t>
            </a:r>
            <a:r>
              <a:rPr lang="bg-BG" dirty="0"/>
              <a:t>е </a:t>
            </a:r>
            <a:r>
              <a:rPr lang="bg-BG" dirty="0" smtClean="0"/>
              <a:t>…?</a:t>
            </a:r>
            <a:endParaRPr lang="en-US" dirty="0" smtClean="0"/>
          </a:p>
          <a:p>
            <a:pPr marL="871538" lvl="1" indent="-514350">
              <a:buFont typeface="+mj-lt"/>
              <a:buAutoNum type="alphaLcParenR"/>
            </a:pPr>
            <a:r>
              <a:rPr lang="en-US" b="0" dirty="0" smtClean="0">
                <a:effectLst/>
              </a:rPr>
              <a:t>Client-side</a:t>
            </a:r>
            <a:r>
              <a:rPr lang="bg-BG" b="0" dirty="0" smtClean="0">
                <a:effectLst/>
              </a:rPr>
              <a:t> скриптов език</a:t>
            </a:r>
            <a:endParaRPr lang="en-US" b="0" dirty="0" smtClean="0"/>
          </a:p>
          <a:p>
            <a:pPr marL="871538" lvl="1" indent="-514350">
              <a:buFont typeface="+mj-lt"/>
              <a:buAutoNum type="alphaLcParenR"/>
            </a:pPr>
            <a:r>
              <a:rPr lang="en-US" b="0" dirty="0" smtClean="0">
                <a:effectLst/>
              </a:rPr>
              <a:t>Server-side </a:t>
            </a:r>
            <a:r>
              <a:rPr lang="bg-BG" b="0" dirty="0" smtClean="0">
                <a:effectLst/>
              </a:rPr>
              <a:t>скриптов език</a:t>
            </a:r>
            <a:endParaRPr lang="en-US" b="0" dirty="0" smtClean="0"/>
          </a:p>
          <a:p>
            <a:pPr marL="871538" lvl="1" indent="-514350">
              <a:buFont typeface="+mj-lt"/>
              <a:buAutoNum type="alphaLcParenR"/>
            </a:pPr>
            <a:r>
              <a:rPr lang="bg-BG" b="0" dirty="0" smtClean="0"/>
              <a:t>Вирус</a:t>
            </a:r>
          </a:p>
          <a:p>
            <a:pPr marL="871538" lvl="1" indent="-514350">
              <a:buFont typeface="+mj-lt"/>
              <a:buAutoNum type="alphaLcParenR"/>
            </a:pPr>
            <a:r>
              <a:rPr lang="bg-BG" b="0" dirty="0" smtClean="0"/>
              <a:t>Другото наименование на </a:t>
            </a:r>
            <a:r>
              <a:rPr lang="en-US" b="0" dirty="0" smtClean="0"/>
              <a:t>Java</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5334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1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JavaScript е интерпретиран език за програмиране, разпространяван с повечето Уеб браузъри. Поддържа обектно-ориентиран и функционален стил на програмиране. Създаден е в Netscape през 1995-та. Най-често се прилага към HTML-а на Интернет страница с цел добавяне на функционалност и зареждане на данни</a:t>
            </a:r>
            <a:r>
              <a:rPr lang="ru-RU" b="0" dirty="0" smtClean="0">
                <a:effectLst/>
              </a:rPr>
              <a:t>.</a:t>
            </a:r>
            <a:endParaRPr lang="en-US" b="0" dirty="0" smtClean="0">
              <a:effectLst/>
            </a:endParaRPr>
          </a:p>
          <a:p>
            <a:r>
              <a:rPr lang="en-US" sz="2800" dirty="0">
                <a:hlinkClick r:id="rId2"/>
              </a:rPr>
              <a:t>http://bg.wikipedia.org/wiki/JavaScript</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32694984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bg-BG" sz="3600" dirty="0" smtClean="0"/>
              <a:t>Академия на Телерик за ученици</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bg-BG" sz="7200" dirty="0" smtClean="0"/>
              <a:t>Въпроси</a:t>
            </a:r>
            <a:r>
              <a:rPr lang="en-US" sz="7200" dirty="0" smtClean="0"/>
              <a:t>?</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val="69559813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b="0" dirty="0">
                <a:effectLst/>
              </a:rPr>
              <a:t>“Vaporware” е термин който описва продукт, най-често хардуер или софтуер,  който е обществено оповестен, но така и не е </a:t>
            </a:r>
            <a:r>
              <a:rPr lang="ru-RU" b="0" dirty="0" smtClean="0">
                <a:effectLst/>
              </a:rPr>
              <a:t>излязъл</a:t>
            </a:r>
            <a:r>
              <a:rPr lang="bg-BG" b="0" dirty="0" smtClean="0">
                <a:effectLst/>
              </a:rPr>
              <a:t>(</a:t>
            </a:r>
            <a:r>
              <a:rPr lang="en-US" b="0" dirty="0" smtClean="0">
                <a:effectLst/>
              </a:rPr>
              <a:t>released)</a:t>
            </a:r>
            <a:r>
              <a:rPr lang="ru-RU" b="0" dirty="0" smtClean="0">
                <a:effectLst/>
              </a:rPr>
              <a:t>, </a:t>
            </a:r>
            <a:r>
              <a:rPr lang="ru-RU" b="0" dirty="0">
                <a:effectLst/>
              </a:rPr>
              <a:t>нито е бил официално отменен.</a:t>
            </a:r>
            <a:endParaRPr lang="en-US" dirty="0" smtClean="0"/>
          </a:p>
          <a:p>
            <a:r>
              <a:rPr lang="en-US" b="0" u="sng" dirty="0">
                <a:effectLst/>
                <a:hlinkClick r:id="rId2"/>
              </a:rPr>
              <a:t>http://en.wikipedia.org/wiki/Vaporware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en-US" b="0" dirty="0" smtClean="0">
                <a:effectLst/>
              </a:rPr>
              <a:t>3. </a:t>
            </a:r>
            <a:r>
              <a:rPr lang="ru-RU" b="0" dirty="0" smtClean="0">
                <a:effectLst/>
              </a:rPr>
              <a:t>Какво </a:t>
            </a:r>
            <a:r>
              <a:rPr lang="ru-RU" b="0" dirty="0">
                <a:effectLst/>
              </a:rPr>
              <a:t>е ACL - списък за контрол на достъпа</a:t>
            </a:r>
            <a:r>
              <a:rPr lang="ru-RU" b="0" dirty="0" smtClean="0">
                <a:effectLst/>
              </a:rPr>
              <a:t>?</a:t>
            </a:r>
            <a:endParaRPr lang="en-US" dirty="0" smtClean="0"/>
          </a:p>
          <a:p>
            <a:pPr marL="871538" lvl="1" indent="-514350">
              <a:buFont typeface="+mj-lt"/>
              <a:buAutoNum type="alphaLcParenR"/>
            </a:pPr>
            <a:r>
              <a:rPr lang="ru-RU" sz="2800" b="0" dirty="0">
                <a:effectLst/>
              </a:rPr>
              <a:t>С</a:t>
            </a:r>
            <a:r>
              <a:rPr lang="ru-RU" sz="2800" b="0" dirty="0" smtClean="0">
                <a:effectLst/>
              </a:rPr>
              <a:t>писъци </a:t>
            </a:r>
            <a:r>
              <a:rPr lang="ru-RU" sz="2800" b="0" dirty="0">
                <a:effectLst/>
              </a:rPr>
              <a:t>на потребители и групи, с техните специфични </a:t>
            </a:r>
            <a:r>
              <a:rPr lang="ru-RU" sz="2800" b="0" dirty="0" smtClean="0">
                <a:effectLst/>
              </a:rPr>
              <a:t>права.</a:t>
            </a:r>
            <a:endParaRPr lang="ru-RU" sz="2800" dirty="0">
              <a:effectLst/>
            </a:endParaRPr>
          </a:p>
          <a:p>
            <a:pPr marL="871538" lvl="1" indent="-514350">
              <a:buFont typeface="+mj-lt"/>
              <a:buAutoNum type="alphaLcParenR"/>
            </a:pPr>
            <a:r>
              <a:rPr lang="ru-RU" sz="2800" b="0" dirty="0">
                <a:effectLst/>
              </a:rPr>
              <a:t>С</a:t>
            </a:r>
            <a:r>
              <a:rPr lang="ru-RU" sz="2800" b="0" dirty="0" smtClean="0">
                <a:effectLst/>
              </a:rPr>
              <a:t>писъци </a:t>
            </a:r>
            <a:r>
              <a:rPr lang="ru-RU" sz="2800" b="0" dirty="0">
                <a:effectLst/>
              </a:rPr>
              <a:t>с файлове в системата, където всичко има </a:t>
            </a:r>
            <a:r>
              <a:rPr lang="ru-RU" sz="2800" b="0" dirty="0" smtClean="0">
                <a:effectLst/>
              </a:rPr>
              <a:t>етикет</a:t>
            </a:r>
            <a:r>
              <a:rPr lang="bg-BG" sz="2800" dirty="0" smtClean="0"/>
              <a:t>.</a:t>
            </a:r>
            <a:endParaRPr lang="en-US" sz="2800" dirty="0" smtClean="0"/>
          </a:p>
          <a:p>
            <a:pPr marL="871538" lvl="1" indent="-514350">
              <a:buFont typeface="+mj-lt"/>
              <a:buAutoNum type="alphaLcParenR"/>
            </a:pPr>
            <a:r>
              <a:rPr lang="ru-RU" sz="2800" b="0" dirty="0">
                <a:effectLst/>
              </a:rPr>
              <a:t>С</a:t>
            </a:r>
            <a:r>
              <a:rPr lang="ru-RU" sz="2800" b="0" dirty="0" smtClean="0">
                <a:effectLst/>
              </a:rPr>
              <a:t>писъци </a:t>
            </a:r>
            <a:r>
              <a:rPr lang="ru-RU" sz="2800" b="0" dirty="0">
                <a:effectLst/>
              </a:rPr>
              <a:t>от системни обекти, като директории и устройства с дискретен конрол на </a:t>
            </a:r>
            <a:r>
              <a:rPr lang="ru-RU" sz="2800" b="0" dirty="0" smtClean="0">
                <a:effectLst/>
              </a:rPr>
              <a:t>достъп.</a:t>
            </a:r>
          </a:p>
          <a:p>
            <a:pPr marL="871538" lvl="1" indent="-514350">
              <a:buFont typeface="+mj-lt"/>
              <a:buAutoNum type="alphaLcParenR"/>
            </a:pPr>
            <a:r>
              <a:rPr lang="ru-RU" sz="2800" b="0" dirty="0">
                <a:effectLst/>
              </a:rPr>
              <a:t>С</a:t>
            </a:r>
            <a:r>
              <a:rPr lang="ru-RU" sz="2800" b="0" dirty="0" smtClean="0">
                <a:effectLst/>
              </a:rPr>
              <a:t>писъци </a:t>
            </a:r>
            <a:r>
              <a:rPr lang="ru-RU" sz="2800" b="0" dirty="0">
                <a:effectLst/>
              </a:rPr>
              <a:t>от файлове или обекти внесени от други </a:t>
            </a:r>
            <a:r>
              <a:rPr lang="ru-RU" sz="2800" b="0" dirty="0" smtClean="0">
                <a:effectLst/>
              </a:rPr>
              <a:t>системи.</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5334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5480</TotalTime>
  <Words>2190</Words>
  <Application>Microsoft Office PowerPoint</Application>
  <PresentationFormat>On-screen Show (4:3)</PresentationFormat>
  <Paragraphs>286</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Cambria</vt:lpstr>
      <vt:lpstr>Consolas</vt:lpstr>
      <vt:lpstr>Corbel</vt:lpstr>
      <vt:lpstr>Wingdings 2</vt:lpstr>
      <vt:lpstr>Telerik Academy</vt:lpstr>
      <vt:lpstr>Тренировъчен тест по информационни технологии</vt:lpstr>
      <vt:lpstr>Компютърни системи</vt:lpstr>
      <vt:lpstr>Въпрос</vt:lpstr>
      <vt:lpstr>Отговор</vt:lpstr>
      <vt:lpstr>Софтуерни системи</vt:lpstr>
      <vt:lpstr>Въпрос</vt:lpstr>
      <vt:lpstr>Отговор</vt:lpstr>
      <vt:lpstr>Работа с компютърни системи и програми</vt:lpstr>
      <vt:lpstr>Въпрос</vt:lpstr>
      <vt:lpstr>Отговор</vt:lpstr>
      <vt:lpstr>Пренос на данни и бройни системи</vt:lpstr>
      <vt:lpstr>Въпрос</vt:lpstr>
      <vt:lpstr>Отговор</vt:lpstr>
      <vt:lpstr>Операционни системи</vt:lpstr>
      <vt:lpstr>Въпрос</vt:lpstr>
      <vt:lpstr>Отговор</vt:lpstr>
      <vt:lpstr>Софтуерно инженерство</vt:lpstr>
      <vt:lpstr>Въпрос</vt:lpstr>
      <vt:lpstr>Отговор</vt:lpstr>
      <vt:lpstr>Компресиране на данни</vt:lpstr>
      <vt:lpstr>Въпрос</vt:lpstr>
      <vt:lpstr>Отговор</vt:lpstr>
      <vt:lpstr>Текстообработка</vt:lpstr>
      <vt:lpstr>Въпрос</vt:lpstr>
      <vt:lpstr>Отговор</vt:lpstr>
      <vt:lpstr>Компютърна графика</vt:lpstr>
      <vt:lpstr>Въпрос</vt:lpstr>
      <vt:lpstr>Отговор</vt:lpstr>
      <vt:lpstr>Бази от данни</vt:lpstr>
      <vt:lpstr>Въпрос</vt:lpstr>
      <vt:lpstr>Отговор</vt:lpstr>
      <vt:lpstr>Информационни системи</vt:lpstr>
      <vt:lpstr>Въпрос</vt:lpstr>
      <vt:lpstr>Отговор</vt:lpstr>
      <vt:lpstr>Сигурност и защита на информацията</vt:lpstr>
      <vt:lpstr>Въпрос</vt:lpstr>
      <vt:lpstr>Отговор</vt:lpstr>
      <vt:lpstr>Презентационни системи</vt:lpstr>
      <vt:lpstr>Въпрос</vt:lpstr>
      <vt:lpstr>Отговор</vt:lpstr>
      <vt:lpstr>Мултимедия</vt:lpstr>
      <vt:lpstr>Въпрос</vt:lpstr>
      <vt:lpstr>Отговор</vt:lpstr>
      <vt:lpstr>Компютърни мрежи</vt:lpstr>
      <vt:lpstr>Въпрос</vt:lpstr>
      <vt:lpstr>Отговор</vt:lpstr>
      <vt:lpstr>Устройство на Интернет</vt:lpstr>
      <vt:lpstr>Въпрос</vt:lpstr>
      <vt:lpstr>Отговор</vt:lpstr>
      <vt:lpstr>Електронна комуникация</vt:lpstr>
      <vt:lpstr>Въпрос</vt:lpstr>
      <vt:lpstr>Отговор</vt:lpstr>
      <vt:lpstr>World Wide Web (WWW)</vt:lpstr>
      <vt:lpstr>Въпрос</vt:lpstr>
      <vt:lpstr>Отговор</vt:lpstr>
      <vt:lpstr>Уеб дизайн, HTML, CSS</vt:lpstr>
      <vt:lpstr>Въпрос</vt:lpstr>
      <vt:lpstr>Отговор</vt:lpstr>
      <vt:lpstr>JavaScript</vt:lpstr>
      <vt:lpstr>Въпрос</vt:lpstr>
      <vt:lpstr>Отговор</vt:lpstr>
      <vt:lpstr>Академия на Телерик за ученици</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boreko</cp:lastModifiedBy>
  <cp:revision>584</cp:revision>
  <dcterms:created xsi:type="dcterms:W3CDTF">2007-12-08T16:03:35Z</dcterms:created>
  <dcterms:modified xsi:type="dcterms:W3CDTF">2013-11-28T08:54:27Z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